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278" r:id="rId3"/>
    <p:sldId id="277" r:id="rId4"/>
    <p:sldId id="280" r:id="rId5"/>
    <p:sldId id="281" r:id="rId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just format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2DE63D5-997A-4646-A377-4702673A728D}" styleName="Ljust format 2 - Dekorfärg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695" autoAdjust="0"/>
    <p:restoredTop sz="94660"/>
  </p:normalViewPr>
  <p:slideViewPr>
    <p:cSldViewPr snapToGrid="0">
      <p:cViewPr varScale="1">
        <p:scale>
          <a:sx n="67" d="100"/>
          <a:sy n="67" d="100"/>
        </p:scale>
        <p:origin x="1000" y="44"/>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A199AE7A-16B3-46B4-9131-9C89DA99E9DF}" type="datetimeFigureOut">
              <a:rPr lang="sv-SE" smtClean="0"/>
              <a:t>2023-04-13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687EE0D-FA05-4DC1-BFC1-005E6D079909}" type="slidenum">
              <a:rPr lang="sv-SE" smtClean="0"/>
              <a:t>‹#›</a:t>
            </a:fld>
            <a:endParaRPr lang="sv-SE"/>
          </a:p>
        </p:txBody>
      </p:sp>
    </p:spTree>
    <p:extLst>
      <p:ext uri="{BB962C8B-B14F-4D97-AF65-F5344CB8AC3E}">
        <p14:creationId xmlns:p14="http://schemas.microsoft.com/office/powerpoint/2010/main" val="2487272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A199AE7A-16B3-46B4-9131-9C89DA99E9DF}" type="datetimeFigureOut">
              <a:rPr lang="sv-SE" smtClean="0"/>
              <a:t>2023-04-13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687EE0D-FA05-4DC1-BFC1-005E6D079909}" type="slidenum">
              <a:rPr lang="sv-SE" smtClean="0"/>
              <a:t>‹#›</a:t>
            </a:fld>
            <a:endParaRPr lang="sv-SE"/>
          </a:p>
        </p:txBody>
      </p:sp>
    </p:spTree>
    <p:extLst>
      <p:ext uri="{BB962C8B-B14F-4D97-AF65-F5344CB8AC3E}">
        <p14:creationId xmlns:p14="http://schemas.microsoft.com/office/powerpoint/2010/main" val="1949412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A199AE7A-16B3-46B4-9131-9C89DA99E9DF}" type="datetimeFigureOut">
              <a:rPr lang="sv-SE" smtClean="0"/>
              <a:t>2023-04-13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687EE0D-FA05-4DC1-BFC1-005E6D079909}" type="slidenum">
              <a:rPr lang="sv-SE" smtClean="0"/>
              <a:t>‹#›</a:t>
            </a:fld>
            <a:endParaRPr lang="sv-SE"/>
          </a:p>
        </p:txBody>
      </p:sp>
    </p:spTree>
    <p:extLst>
      <p:ext uri="{BB962C8B-B14F-4D97-AF65-F5344CB8AC3E}">
        <p14:creationId xmlns:p14="http://schemas.microsoft.com/office/powerpoint/2010/main" val="1413276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A199AE7A-16B3-46B4-9131-9C89DA99E9DF}" type="datetimeFigureOut">
              <a:rPr lang="sv-SE" smtClean="0"/>
              <a:t>2023-04-13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687EE0D-FA05-4DC1-BFC1-005E6D079909}" type="slidenum">
              <a:rPr lang="sv-SE" smtClean="0"/>
              <a:t>‹#›</a:t>
            </a:fld>
            <a:endParaRPr lang="sv-SE"/>
          </a:p>
        </p:txBody>
      </p:sp>
    </p:spTree>
    <p:extLst>
      <p:ext uri="{BB962C8B-B14F-4D97-AF65-F5344CB8AC3E}">
        <p14:creationId xmlns:p14="http://schemas.microsoft.com/office/powerpoint/2010/main" val="4287113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A199AE7A-16B3-46B4-9131-9C89DA99E9DF}" type="datetimeFigureOut">
              <a:rPr lang="sv-SE" smtClean="0"/>
              <a:t>2023-04-13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2687EE0D-FA05-4DC1-BFC1-005E6D079909}" type="slidenum">
              <a:rPr lang="sv-SE" smtClean="0"/>
              <a:t>‹#›</a:t>
            </a:fld>
            <a:endParaRPr lang="sv-SE"/>
          </a:p>
        </p:txBody>
      </p:sp>
    </p:spTree>
    <p:extLst>
      <p:ext uri="{BB962C8B-B14F-4D97-AF65-F5344CB8AC3E}">
        <p14:creationId xmlns:p14="http://schemas.microsoft.com/office/powerpoint/2010/main" val="3299146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A199AE7A-16B3-46B4-9131-9C89DA99E9DF}" type="datetimeFigureOut">
              <a:rPr lang="sv-SE" smtClean="0"/>
              <a:t>2023-04-13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687EE0D-FA05-4DC1-BFC1-005E6D079909}" type="slidenum">
              <a:rPr lang="sv-SE" smtClean="0"/>
              <a:t>‹#›</a:t>
            </a:fld>
            <a:endParaRPr lang="sv-SE"/>
          </a:p>
        </p:txBody>
      </p:sp>
    </p:spTree>
    <p:extLst>
      <p:ext uri="{BB962C8B-B14F-4D97-AF65-F5344CB8AC3E}">
        <p14:creationId xmlns:p14="http://schemas.microsoft.com/office/powerpoint/2010/main" val="1025226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A199AE7A-16B3-46B4-9131-9C89DA99E9DF}" type="datetimeFigureOut">
              <a:rPr lang="sv-SE" smtClean="0"/>
              <a:t>2023-04-13</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2687EE0D-FA05-4DC1-BFC1-005E6D079909}" type="slidenum">
              <a:rPr lang="sv-SE" smtClean="0"/>
              <a:t>‹#›</a:t>
            </a:fld>
            <a:endParaRPr lang="sv-SE"/>
          </a:p>
        </p:txBody>
      </p:sp>
    </p:spTree>
    <p:extLst>
      <p:ext uri="{BB962C8B-B14F-4D97-AF65-F5344CB8AC3E}">
        <p14:creationId xmlns:p14="http://schemas.microsoft.com/office/powerpoint/2010/main" val="2898075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A199AE7A-16B3-46B4-9131-9C89DA99E9DF}" type="datetimeFigureOut">
              <a:rPr lang="sv-SE" smtClean="0"/>
              <a:t>2023-04-13</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2687EE0D-FA05-4DC1-BFC1-005E6D079909}" type="slidenum">
              <a:rPr lang="sv-SE" smtClean="0"/>
              <a:t>‹#›</a:t>
            </a:fld>
            <a:endParaRPr lang="sv-SE"/>
          </a:p>
        </p:txBody>
      </p:sp>
    </p:spTree>
    <p:extLst>
      <p:ext uri="{BB962C8B-B14F-4D97-AF65-F5344CB8AC3E}">
        <p14:creationId xmlns:p14="http://schemas.microsoft.com/office/powerpoint/2010/main" val="1224325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A199AE7A-16B3-46B4-9131-9C89DA99E9DF}" type="datetimeFigureOut">
              <a:rPr lang="sv-SE" smtClean="0"/>
              <a:t>2023-04-13</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2687EE0D-FA05-4DC1-BFC1-005E6D079909}" type="slidenum">
              <a:rPr lang="sv-SE" smtClean="0"/>
              <a:t>‹#›</a:t>
            </a:fld>
            <a:endParaRPr lang="sv-SE"/>
          </a:p>
        </p:txBody>
      </p:sp>
    </p:spTree>
    <p:extLst>
      <p:ext uri="{BB962C8B-B14F-4D97-AF65-F5344CB8AC3E}">
        <p14:creationId xmlns:p14="http://schemas.microsoft.com/office/powerpoint/2010/main" val="92991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A199AE7A-16B3-46B4-9131-9C89DA99E9DF}" type="datetimeFigureOut">
              <a:rPr lang="sv-SE" smtClean="0"/>
              <a:t>2023-04-13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687EE0D-FA05-4DC1-BFC1-005E6D079909}" type="slidenum">
              <a:rPr lang="sv-SE" smtClean="0"/>
              <a:t>‹#›</a:t>
            </a:fld>
            <a:endParaRPr lang="sv-SE"/>
          </a:p>
        </p:txBody>
      </p:sp>
    </p:spTree>
    <p:extLst>
      <p:ext uri="{BB962C8B-B14F-4D97-AF65-F5344CB8AC3E}">
        <p14:creationId xmlns:p14="http://schemas.microsoft.com/office/powerpoint/2010/main" val="210049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A199AE7A-16B3-46B4-9131-9C89DA99E9DF}" type="datetimeFigureOut">
              <a:rPr lang="sv-SE" smtClean="0"/>
              <a:t>2023-04-13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2687EE0D-FA05-4DC1-BFC1-005E6D079909}" type="slidenum">
              <a:rPr lang="sv-SE" smtClean="0"/>
              <a:t>‹#›</a:t>
            </a:fld>
            <a:endParaRPr lang="sv-SE"/>
          </a:p>
        </p:txBody>
      </p:sp>
    </p:spTree>
    <p:extLst>
      <p:ext uri="{BB962C8B-B14F-4D97-AF65-F5344CB8AC3E}">
        <p14:creationId xmlns:p14="http://schemas.microsoft.com/office/powerpoint/2010/main" val="4016101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99AE7A-16B3-46B4-9131-9C89DA99E9DF}" type="datetimeFigureOut">
              <a:rPr lang="sv-SE" smtClean="0"/>
              <a:t>2023-04-13</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87EE0D-FA05-4DC1-BFC1-005E6D079909}" type="slidenum">
              <a:rPr lang="sv-SE" smtClean="0"/>
              <a:t>‹#›</a:t>
            </a:fld>
            <a:endParaRPr lang="sv-SE"/>
          </a:p>
        </p:txBody>
      </p:sp>
    </p:spTree>
    <p:extLst>
      <p:ext uri="{BB962C8B-B14F-4D97-AF65-F5344CB8AC3E}">
        <p14:creationId xmlns:p14="http://schemas.microsoft.com/office/powerpoint/2010/main" val="820907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derrubrik 5">
            <a:extLst>
              <a:ext uri="{FF2B5EF4-FFF2-40B4-BE49-F238E27FC236}">
                <a16:creationId xmlns:a16="http://schemas.microsoft.com/office/drawing/2014/main" id="{F23F25C1-9CDF-B1D9-3B9C-EEF61AD6FFA1}"/>
              </a:ext>
            </a:extLst>
          </p:cNvPr>
          <p:cNvSpPr>
            <a:spLocks noGrp="1"/>
          </p:cNvSpPr>
          <p:nvPr>
            <p:ph type="subTitle" idx="1"/>
          </p:nvPr>
        </p:nvSpPr>
        <p:spPr>
          <a:xfrm>
            <a:off x="1659313" y="3117944"/>
            <a:ext cx="9144000" cy="1655762"/>
          </a:xfrm>
        </p:spPr>
        <p:txBody>
          <a:bodyPr>
            <a:normAutofit/>
          </a:bodyPr>
          <a:lstStyle/>
          <a:p>
            <a:r>
              <a:rPr lang="sv-SE" sz="4000" dirty="0"/>
              <a:t>Valberedningens förslag till Styrelse</a:t>
            </a:r>
          </a:p>
          <a:p>
            <a:r>
              <a:rPr lang="sv-SE" sz="4000" dirty="0"/>
              <a:t>Årsmöte 2023-04-20</a:t>
            </a:r>
          </a:p>
        </p:txBody>
      </p:sp>
      <p:sp>
        <p:nvSpPr>
          <p:cNvPr id="7" name="Title 7">
            <a:extLst>
              <a:ext uri="{FF2B5EF4-FFF2-40B4-BE49-F238E27FC236}">
                <a16:creationId xmlns:a16="http://schemas.microsoft.com/office/drawing/2014/main" id="{DB459933-E728-4EE8-BB07-C8DB2183715F}"/>
              </a:ext>
            </a:extLst>
          </p:cNvPr>
          <p:cNvSpPr txBox="1">
            <a:spLocks/>
          </p:cNvSpPr>
          <p:nvPr/>
        </p:nvSpPr>
        <p:spPr>
          <a:xfrm>
            <a:off x="2129163" y="392206"/>
            <a:ext cx="8204299" cy="1142999"/>
          </a:xfrm>
          <a:prstGeom prst="rect">
            <a:avLst/>
          </a:prstGeom>
          <a:solidFill>
            <a:srgbClr val="C00000"/>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v-SE" sz="4800" dirty="0">
                <a:solidFill>
                  <a:schemeClr val="bg1"/>
                </a:solidFill>
              </a:rPr>
              <a:t>Sollentuna TK</a:t>
            </a:r>
            <a:endParaRPr lang="sv-SE" sz="3600" dirty="0">
              <a:solidFill>
                <a:schemeClr val="bg1"/>
              </a:solidFill>
            </a:endParaRPr>
          </a:p>
        </p:txBody>
      </p:sp>
    </p:spTree>
    <p:extLst>
      <p:ext uri="{BB962C8B-B14F-4D97-AF65-F5344CB8AC3E}">
        <p14:creationId xmlns:p14="http://schemas.microsoft.com/office/powerpoint/2010/main" val="2823937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7">
            <a:extLst>
              <a:ext uri="{FF2B5EF4-FFF2-40B4-BE49-F238E27FC236}">
                <a16:creationId xmlns:a16="http://schemas.microsoft.com/office/drawing/2014/main" id="{4BADE544-F839-4A2B-A9B6-FDE6B0E21FE5}"/>
              </a:ext>
            </a:extLst>
          </p:cNvPr>
          <p:cNvSpPr txBox="1">
            <a:spLocks/>
          </p:cNvSpPr>
          <p:nvPr/>
        </p:nvSpPr>
        <p:spPr>
          <a:xfrm>
            <a:off x="1978765" y="127114"/>
            <a:ext cx="8204299" cy="1142999"/>
          </a:xfrm>
          <a:prstGeom prst="rect">
            <a:avLst/>
          </a:prstGeom>
          <a:solidFill>
            <a:srgbClr val="C00000"/>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v-SE" sz="3600" dirty="0">
                <a:solidFill>
                  <a:schemeClr val="bg1"/>
                </a:solidFill>
              </a:rPr>
              <a:t>Nominerade kandidater till styrelsen 2023</a:t>
            </a:r>
          </a:p>
        </p:txBody>
      </p:sp>
      <p:graphicFrame>
        <p:nvGraphicFramePr>
          <p:cNvPr id="2" name="Tabell 2">
            <a:extLst>
              <a:ext uri="{FF2B5EF4-FFF2-40B4-BE49-F238E27FC236}">
                <a16:creationId xmlns:a16="http://schemas.microsoft.com/office/drawing/2014/main" id="{A3C6C380-BD2B-9C50-3009-9E00FC316F80}"/>
              </a:ext>
            </a:extLst>
          </p:cNvPr>
          <p:cNvGraphicFramePr>
            <a:graphicFrameLocks noGrp="1"/>
          </p:cNvGraphicFramePr>
          <p:nvPr>
            <p:extLst>
              <p:ext uri="{D42A27DB-BD31-4B8C-83A1-F6EECF244321}">
                <p14:modId xmlns:p14="http://schemas.microsoft.com/office/powerpoint/2010/main" val="2119925077"/>
              </p:ext>
            </p:extLst>
          </p:nvPr>
        </p:nvGraphicFramePr>
        <p:xfrm>
          <a:off x="1757081" y="2649277"/>
          <a:ext cx="9505577" cy="3154045"/>
        </p:xfrm>
        <a:graphic>
          <a:graphicData uri="http://schemas.openxmlformats.org/drawingml/2006/table">
            <a:tbl>
              <a:tblPr firstRow="1" bandRow="1">
                <a:tableStyleId>{F2DE63D5-997A-4646-A377-4702673A728D}</a:tableStyleId>
              </a:tblPr>
              <a:tblGrid>
                <a:gridCol w="3080712">
                  <a:extLst>
                    <a:ext uri="{9D8B030D-6E8A-4147-A177-3AD203B41FA5}">
                      <a16:colId xmlns:a16="http://schemas.microsoft.com/office/drawing/2014/main" val="2786417380"/>
                    </a:ext>
                  </a:extLst>
                </a:gridCol>
                <a:gridCol w="956394">
                  <a:extLst>
                    <a:ext uri="{9D8B030D-6E8A-4147-A177-3AD203B41FA5}">
                      <a16:colId xmlns:a16="http://schemas.microsoft.com/office/drawing/2014/main" val="3542253244"/>
                    </a:ext>
                  </a:extLst>
                </a:gridCol>
                <a:gridCol w="977153">
                  <a:extLst>
                    <a:ext uri="{9D8B030D-6E8A-4147-A177-3AD203B41FA5}">
                      <a16:colId xmlns:a16="http://schemas.microsoft.com/office/drawing/2014/main" val="2519367501"/>
                    </a:ext>
                  </a:extLst>
                </a:gridCol>
                <a:gridCol w="1138517">
                  <a:extLst>
                    <a:ext uri="{9D8B030D-6E8A-4147-A177-3AD203B41FA5}">
                      <a16:colId xmlns:a16="http://schemas.microsoft.com/office/drawing/2014/main" val="1240122805"/>
                    </a:ext>
                  </a:extLst>
                </a:gridCol>
                <a:gridCol w="3352801">
                  <a:extLst>
                    <a:ext uri="{9D8B030D-6E8A-4147-A177-3AD203B41FA5}">
                      <a16:colId xmlns:a16="http://schemas.microsoft.com/office/drawing/2014/main" val="1616991442"/>
                    </a:ext>
                  </a:extLst>
                </a:gridCol>
              </a:tblGrid>
              <a:tr h="370840">
                <a:tc>
                  <a:txBody>
                    <a:bodyPr/>
                    <a:lstStyle/>
                    <a:p>
                      <a:pPr marL="0" algn="l" defTabSz="914400" rtl="0" eaLnBrk="1" fontAlgn="b" latinLnBrk="0" hangingPunct="1"/>
                      <a:r>
                        <a:rPr lang="sv-SE" sz="1800" b="1" u="none" strike="noStrike" kern="1200" noProof="0" dirty="0">
                          <a:solidFill>
                            <a:schemeClr val="dk1"/>
                          </a:solidFill>
                          <a:effectLst/>
                        </a:rPr>
                        <a:t>Kandidat Ledamot</a:t>
                      </a:r>
                      <a:endParaRPr lang="sv-SE" sz="1800" b="1" u="none" strike="noStrike" kern="1200" noProof="0" dirty="0">
                        <a:solidFill>
                          <a:schemeClr val="dk1"/>
                        </a:solidFill>
                        <a:effectLst/>
                        <a:latin typeface="+mn-lt"/>
                        <a:ea typeface="+mn-ea"/>
                        <a:cs typeface="+mn-cs"/>
                      </a:endParaRPr>
                    </a:p>
                  </a:txBody>
                  <a:tcPr marL="9525" marR="9525" marT="9525" marB="0" anchor="ctr">
                    <a:solidFill>
                      <a:schemeClr val="bg1">
                        <a:lumMod val="85000"/>
                      </a:schemeClr>
                    </a:solidFill>
                  </a:tcPr>
                </a:tc>
                <a:tc>
                  <a:txBody>
                    <a:bodyPr/>
                    <a:lstStyle/>
                    <a:p>
                      <a:pPr algn="l" fontAlgn="b"/>
                      <a:r>
                        <a:rPr lang="sv-SE" sz="1800" b="1" u="none" strike="noStrike" noProof="0" dirty="0">
                          <a:solidFill>
                            <a:schemeClr val="dk1"/>
                          </a:solidFill>
                          <a:effectLst/>
                        </a:rPr>
                        <a:t>Mandat-</a:t>
                      </a:r>
                      <a:br>
                        <a:rPr lang="sv-SE" sz="1800" b="1" u="none" strike="noStrike" noProof="0" dirty="0">
                          <a:solidFill>
                            <a:schemeClr val="dk1"/>
                          </a:solidFill>
                          <a:effectLst/>
                        </a:rPr>
                      </a:br>
                      <a:r>
                        <a:rPr lang="sv-SE" sz="1800" b="1" u="none" strike="noStrike" noProof="0" dirty="0">
                          <a:solidFill>
                            <a:schemeClr val="dk1"/>
                          </a:solidFill>
                          <a:effectLst/>
                        </a:rPr>
                        <a:t>period</a:t>
                      </a:r>
                      <a:endParaRPr lang="sv-SE" sz="1800" b="1" i="0" u="none" strike="noStrike" noProof="0" dirty="0">
                        <a:solidFill>
                          <a:srgbClr val="000000"/>
                        </a:solidFill>
                        <a:effectLst/>
                        <a:latin typeface="+mj-lt"/>
                      </a:endParaRPr>
                    </a:p>
                  </a:txBody>
                  <a:tcPr marL="9525" marR="9525" marT="9525" marB="0" anchor="ctr">
                    <a:solidFill>
                      <a:schemeClr val="bg1">
                        <a:lumMod val="85000"/>
                      </a:schemeClr>
                    </a:solidFill>
                  </a:tcPr>
                </a:tc>
                <a:tc>
                  <a:txBody>
                    <a:bodyPr/>
                    <a:lstStyle/>
                    <a:p>
                      <a:pPr algn="l" fontAlgn="b"/>
                      <a:r>
                        <a:rPr lang="sv-SE" sz="1800" b="1" u="none" strike="noStrike" noProof="0" dirty="0">
                          <a:solidFill>
                            <a:srgbClr val="000000"/>
                          </a:solidFill>
                          <a:effectLst/>
                        </a:rPr>
                        <a:t>Mandat/</a:t>
                      </a:r>
                      <a:br>
                        <a:rPr lang="sv-SE" sz="1800" b="1" u="none" strike="noStrike" noProof="0" dirty="0">
                          <a:solidFill>
                            <a:srgbClr val="000000"/>
                          </a:solidFill>
                          <a:effectLst/>
                        </a:rPr>
                      </a:br>
                      <a:r>
                        <a:rPr lang="sv-SE" sz="1800" b="1" u="none" strike="noStrike" noProof="0" dirty="0" err="1">
                          <a:solidFill>
                            <a:srgbClr val="000000"/>
                          </a:solidFill>
                          <a:effectLst/>
                        </a:rPr>
                        <a:t>Valtyp</a:t>
                      </a:r>
                      <a:endParaRPr lang="sv-SE" sz="1600" b="1" i="0" u="none" strike="noStrike" noProof="0" dirty="0">
                        <a:solidFill>
                          <a:srgbClr val="000000"/>
                        </a:solidFill>
                        <a:effectLst/>
                        <a:latin typeface="+mj-lt"/>
                      </a:endParaRPr>
                    </a:p>
                  </a:txBody>
                  <a:tcPr marL="9525" marR="9525" marT="9525" marB="0" anchor="ctr">
                    <a:solidFill>
                      <a:schemeClr val="bg1">
                        <a:lumMod val="85000"/>
                      </a:schemeClr>
                    </a:solidFill>
                  </a:tcPr>
                </a:tc>
                <a:tc>
                  <a:txBody>
                    <a:bodyPr/>
                    <a:lstStyle/>
                    <a:p>
                      <a:pPr algn="ctr" fontAlgn="b"/>
                      <a:r>
                        <a:rPr lang="sv-SE" sz="1800" b="1" u="none" strike="noStrike" noProof="0" dirty="0">
                          <a:solidFill>
                            <a:srgbClr val="000000"/>
                          </a:solidFill>
                          <a:effectLst/>
                        </a:rPr>
                        <a:t>Vald till</a:t>
                      </a:r>
                      <a:endParaRPr lang="sv-SE" sz="1800" b="1" i="0" u="none" strike="noStrike" noProof="0" dirty="0">
                        <a:solidFill>
                          <a:srgbClr val="000000"/>
                        </a:solidFill>
                        <a:effectLst/>
                        <a:latin typeface="+mj-lt"/>
                      </a:endParaRPr>
                    </a:p>
                  </a:txBody>
                  <a:tcPr marL="9525" marR="9525" marT="9525" marB="0" anchor="ctr">
                    <a:solidFill>
                      <a:schemeClr val="bg1">
                        <a:lumMod val="85000"/>
                      </a:schemeClr>
                    </a:solidFill>
                  </a:tcPr>
                </a:tc>
                <a:tc>
                  <a:txBody>
                    <a:bodyPr/>
                    <a:lstStyle/>
                    <a:p>
                      <a:r>
                        <a:rPr lang="sv-SE" dirty="0">
                          <a:solidFill>
                            <a:schemeClr val="tx1"/>
                          </a:solidFill>
                        </a:rPr>
                        <a:t>Valberedningens kommentar</a:t>
                      </a:r>
                    </a:p>
                  </a:txBody>
                  <a:tcPr anchor="ctr">
                    <a:solidFill>
                      <a:schemeClr val="bg1">
                        <a:lumMod val="85000"/>
                      </a:schemeClr>
                    </a:solidFill>
                  </a:tcPr>
                </a:tc>
                <a:extLst>
                  <a:ext uri="{0D108BD9-81ED-4DB2-BD59-A6C34878D82A}">
                    <a16:rowId xmlns:a16="http://schemas.microsoft.com/office/drawing/2014/main" val="3798913700"/>
                  </a:ext>
                </a:extLst>
              </a:tr>
              <a:tr h="370840">
                <a:tc>
                  <a:txBody>
                    <a:bodyPr/>
                    <a:lstStyle/>
                    <a:p>
                      <a:pPr algn="l" fontAlgn="b"/>
                      <a:r>
                        <a:rPr lang="sv-SE" sz="1800" b="0" u="none" strike="noStrike" dirty="0">
                          <a:solidFill>
                            <a:schemeClr val="dk1"/>
                          </a:solidFill>
                          <a:effectLst/>
                        </a:rPr>
                        <a:t>Jens Bjurenstedt (ordförande)</a:t>
                      </a:r>
                      <a:endParaRPr lang="sv-SE" sz="1800" b="0" i="0" u="none" strike="noStrike" dirty="0">
                        <a:solidFill>
                          <a:srgbClr val="000000"/>
                        </a:solidFill>
                        <a:effectLst/>
                        <a:latin typeface="+mn-lt"/>
                      </a:endParaRPr>
                    </a:p>
                  </a:txBody>
                  <a:tcPr marL="9525" marR="9525" marT="9525" marB="0" anchor="b"/>
                </a:tc>
                <a:tc>
                  <a:txBody>
                    <a:bodyPr/>
                    <a:lstStyle/>
                    <a:p>
                      <a:pPr algn="l" fontAlgn="b"/>
                      <a:r>
                        <a:rPr lang="sv-SE" sz="1800" b="0" u="none" strike="noStrike" dirty="0">
                          <a:solidFill>
                            <a:schemeClr val="dk1"/>
                          </a:solidFill>
                          <a:effectLst/>
                        </a:rPr>
                        <a:t>1 år</a:t>
                      </a:r>
                      <a:endParaRPr lang="sv-SE" sz="1800" b="0" i="0" u="none" strike="noStrike" dirty="0">
                        <a:solidFill>
                          <a:srgbClr val="000000"/>
                        </a:solidFill>
                        <a:effectLst/>
                        <a:latin typeface="+mn-lt"/>
                      </a:endParaRPr>
                    </a:p>
                  </a:txBody>
                  <a:tcPr marL="9525" marR="9525" marT="9525" marB="0" anchor="b"/>
                </a:tc>
                <a:tc>
                  <a:txBody>
                    <a:bodyPr/>
                    <a:lstStyle/>
                    <a:p>
                      <a:pPr algn="l" fontAlgn="b"/>
                      <a:r>
                        <a:rPr lang="sv-SE" sz="1800" b="0" u="none" strike="noStrike" dirty="0">
                          <a:solidFill>
                            <a:srgbClr val="000000"/>
                          </a:solidFill>
                          <a:effectLst/>
                        </a:rPr>
                        <a:t>Nyval </a:t>
                      </a:r>
                      <a:endParaRPr lang="sv-SE" sz="1800" b="0" i="0" u="none" strike="noStrike" dirty="0">
                        <a:solidFill>
                          <a:srgbClr val="000000"/>
                        </a:solidFill>
                        <a:effectLst/>
                        <a:latin typeface="+mn-lt"/>
                      </a:endParaRPr>
                    </a:p>
                  </a:txBody>
                  <a:tcPr marL="9525" marR="9525" marT="9525" marB="0" anchor="b"/>
                </a:tc>
                <a:tc>
                  <a:txBody>
                    <a:bodyPr/>
                    <a:lstStyle/>
                    <a:p>
                      <a:pPr algn="ctr" fontAlgn="b"/>
                      <a:r>
                        <a:rPr lang="sv-SE" sz="1800" u="none" strike="noStrike" dirty="0">
                          <a:effectLst/>
                        </a:rPr>
                        <a:t>2024</a:t>
                      </a:r>
                      <a:endParaRPr lang="sv-SE" sz="1800" b="0" i="0" u="none" strike="noStrike" dirty="0">
                        <a:solidFill>
                          <a:srgbClr val="000000"/>
                        </a:solidFill>
                        <a:effectLst/>
                        <a:latin typeface="+mn-lt"/>
                      </a:endParaRPr>
                    </a:p>
                  </a:txBody>
                  <a:tcPr marL="9525" marR="9525" marT="9525" marB="0" anchor="b"/>
                </a:tc>
                <a:tc>
                  <a:txBody>
                    <a:bodyPr/>
                    <a:lstStyle/>
                    <a:p>
                      <a:r>
                        <a:rPr lang="sv-SE" dirty="0"/>
                        <a:t>Sittande ledamot</a:t>
                      </a:r>
                    </a:p>
                  </a:txBody>
                  <a:tcPr/>
                </a:tc>
                <a:extLst>
                  <a:ext uri="{0D108BD9-81ED-4DB2-BD59-A6C34878D82A}">
                    <a16:rowId xmlns:a16="http://schemas.microsoft.com/office/drawing/2014/main" val="2878385847"/>
                  </a:ext>
                </a:extLst>
              </a:tr>
              <a:tr h="37084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800" b="0" u="none" strike="noStrike" noProof="0" dirty="0">
                          <a:solidFill>
                            <a:srgbClr val="000000"/>
                          </a:solidFill>
                          <a:effectLst/>
                        </a:rPr>
                        <a:t>Farhan Syed</a:t>
                      </a:r>
                      <a:endParaRPr lang="en-US" sz="1800" b="0" i="0" u="none" strike="noStrike" noProof="0" dirty="0">
                        <a:solidFill>
                          <a:srgbClr val="000000"/>
                        </a:solidFill>
                        <a:effectLst/>
                        <a:latin typeface="+mn-lt"/>
                      </a:endParaRPr>
                    </a:p>
                  </a:txBody>
                  <a:tcPr marL="9525" marR="9525" marT="9525" marB="0" anchor="b"/>
                </a:tc>
                <a:tc>
                  <a:txBody>
                    <a:bodyPr/>
                    <a:lstStyle/>
                    <a:p>
                      <a:pPr algn="l" fontAlgn="b"/>
                      <a:r>
                        <a:rPr lang="sv-SE" sz="1800" b="0" u="none" strike="noStrike" baseline="0" dirty="0">
                          <a:solidFill>
                            <a:schemeClr val="dk1"/>
                          </a:solidFill>
                          <a:effectLst/>
                        </a:rPr>
                        <a:t>1 år</a:t>
                      </a:r>
                      <a:endParaRPr lang="sv-SE" sz="1800" b="0" i="0" u="none" strike="noStrike" dirty="0">
                        <a:solidFill>
                          <a:srgbClr val="000000"/>
                        </a:solidFill>
                        <a:effectLst/>
                        <a:latin typeface="+mn-lt"/>
                      </a:endParaRPr>
                    </a:p>
                  </a:txBody>
                  <a:tcPr marL="9525" marR="9525" marT="9525" marB="0" anchor="b"/>
                </a:tc>
                <a:tc>
                  <a:txBody>
                    <a:bodyPr/>
                    <a:lstStyle/>
                    <a:p>
                      <a:pPr algn="l" fontAlgn="b"/>
                      <a:r>
                        <a:rPr lang="sv-SE" sz="1800" b="0" u="none" strike="noStrike" dirty="0">
                          <a:solidFill>
                            <a:srgbClr val="000000"/>
                          </a:solidFill>
                          <a:effectLst/>
                        </a:rPr>
                        <a:t>Nyval</a:t>
                      </a:r>
                      <a:endParaRPr lang="sv-SE" sz="1800" b="0" i="0" u="none" strike="noStrike" dirty="0">
                        <a:solidFill>
                          <a:srgbClr val="000000"/>
                        </a:solidFill>
                        <a:effectLst/>
                        <a:latin typeface="+mn-lt"/>
                      </a:endParaRPr>
                    </a:p>
                  </a:txBody>
                  <a:tcPr marL="9525" marR="9525" marT="9525" marB="0" anchor="b"/>
                </a:tc>
                <a:tc>
                  <a:txBody>
                    <a:bodyPr/>
                    <a:lstStyle/>
                    <a:p>
                      <a:pPr algn="ctr" fontAlgn="b"/>
                      <a:r>
                        <a:rPr lang="sv-SE" sz="1800" u="none" strike="noStrike" dirty="0">
                          <a:effectLst/>
                        </a:rPr>
                        <a:t>2024</a:t>
                      </a:r>
                      <a:endParaRPr lang="sv-SE" sz="1800" b="0" i="0" u="none" strike="noStrike" dirty="0">
                        <a:solidFill>
                          <a:srgbClr val="000000"/>
                        </a:solidFill>
                        <a:effectLst/>
                        <a:latin typeface="+mn-lt"/>
                      </a:endParaRPr>
                    </a:p>
                  </a:txBody>
                  <a:tcPr marL="9525" marR="9525" marT="9525" marB="0" anchor="b"/>
                </a:tc>
                <a:tc>
                  <a:txBody>
                    <a:bodyPr/>
                    <a:lstStyle/>
                    <a:p>
                      <a:r>
                        <a:rPr lang="sv-SE" dirty="0"/>
                        <a:t>Tidigare ordförande (2021-22)</a:t>
                      </a:r>
                    </a:p>
                  </a:txBody>
                  <a:tcPr/>
                </a:tc>
                <a:extLst>
                  <a:ext uri="{0D108BD9-81ED-4DB2-BD59-A6C34878D82A}">
                    <a16:rowId xmlns:a16="http://schemas.microsoft.com/office/drawing/2014/main" val="3272147557"/>
                  </a:ext>
                </a:extLst>
              </a:tr>
              <a:tr h="370840">
                <a:tc>
                  <a:txBody>
                    <a:bodyPr/>
                    <a:lstStyle/>
                    <a:p>
                      <a:pPr algn="l" fontAlgn="b"/>
                      <a:r>
                        <a:rPr lang="sv-SE" sz="1800" kern="1200" dirty="0" err="1">
                          <a:solidFill>
                            <a:schemeClr val="dk1"/>
                          </a:solidFill>
                          <a:effectLst/>
                        </a:rPr>
                        <a:t>Medhdi</a:t>
                      </a:r>
                      <a:r>
                        <a:rPr lang="sv-SE" sz="1800" kern="1200" dirty="0">
                          <a:solidFill>
                            <a:schemeClr val="dk1"/>
                          </a:solidFill>
                          <a:effectLst/>
                        </a:rPr>
                        <a:t> </a:t>
                      </a:r>
                      <a:r>
                        <a:rPr lang="sv-SE" sz="1800" kern="1200" dirty="0" err="1">
                          <a:solidFill>
                            <a:schemeClr val="dk1"/>
                          </a:solidFill>
                          <a:effectLst/>
                        </a:rPr>
                        <a:t>Hooshyar</a:t>
                      </a:r>
                      <a:endParaRPr lang="sv-SE" sz="1800" b="0" i="0" u="none" strike="noStrike" dirty="0">
                        <a:solidFill>
                          <a:srgbClr val="000000"/>
                        </a:solidFill>
                        <a:effectLst/>
                        <a:latin typeface="+mn-lt"/>
                      </a:endParaRPr>
                    </a:p>
                  </a:txBody>
                  <a:tcPr marL="9525" marR="9525" marT="9525" marB="0" anchor="b"/>
                </a:tc>
                <a:tc>
                  <a:txBody>
                    <a:bodyPr/>
                    <a:lstStyle/>
                    <a:p>
                      <a:pPr algn="l" fontAlgn="b"/>
                      <a:r>
                        <a:rPr lang="sv-SE" sz="1800" u="none" strike="noStrike" baseline="0" dirty="0">
                          <a:effectLst/>
                        </a:rPr>
                        <a:t>1 </a:t>
                      </a:r>
                      <a:r>
                        <a:rPr lang="sv-SE" sz="1800" u="none" strike="noStrike" dirty="0">
                          <a:effectLst/>
                        </a:rPr>
                        <a:t>år </a:t>
                      </a:r>
                      <a:endParaRPr lang="sv-SE" sz="1800" b="0" i="0" u="none" strike="noStrike" dirty="0">
                        <a:solidFill>
                          <a:srgbClr val="000000"/>
                        </a:solidFill>
                        <a:effectLst/>
                        <a:latin typeface="+mn-lt"/>
                      </a:endParaRPr>
                    </a:p>
                  </a:txBody>
                  <a:tcPr marL="9525" marR="9525" marT="9525" marB="0" anchor="b"/>
                </a:tc>
                <a:tc>
                  <a:txBody>
                    <a:bodyPr/>
                    <a:lstStyle/>
                    <a:p>
                      <a:pPr algn="l" fontAlgn="b"/>
                      <a:r>
                        <a:rPr lang="sv-SE" sz="1800" b="0" u="none" strike="noStrike" dirty="0">
                          <a:solidFill>
                            <a:srgbClr val="000000"/>
                          </a:solidFill>
                          <a:effectLst/>
                        </a:rPr>
                        <a:t>Nyval</a:t>
                      </a:r>
                      <a:endParaRPr lang="sv-SE" sz="1800" b="0" i="0" u="none" strike="noStrike" dirty="0">
                        <a:solidFill>
                          <a:srgbClr val="000000"/>
                        </a:solidFill>
                        <a:effectLst/>
                        <a:latin typeface="+mn-lt"/>
                      </a:endParaRPr>
                    </a:p>
                  </a:txBody>
                  <a:tcPr marL="9525" marR="9525" marT="9525" marB="0" anchor="b"/>
                </a:tc>
                <a:tc>
                  <a:txBody>
                    <a:bodyPr/>
                    <a:lstStyle/>
                    <a:p>
                      <a:pPr algn="ctr" fontAlgn="b"/>
                      <a:r>
                        <a:rPr lang="sv-SE" sz="1800" u="none" strike="noStrike" dirty="0">
                          <a:effectLst/>
                        </a:rPr>
                        <a:t>2024</a:t>
                      </a:r>
                      <a:endParaRPr lang="sv-SE" sz="1800" b="0" i="0" u="none" strike="noStrike" dirty="0">
                        <a:solidFill>
                          <a:srgbClr val="000000"/>
                        </a:solidFill>
                        <a:effectLst/>
                        <a:latin typeface="+mn-lt"/>
                      </a:endParaRPr>
                    </a:p>
                  </a:txBody>
                  <a:tcPr marL="9525" marR="9525" marT="9525" marB="0" anchor="b"/>
                </a:tc>
                <a:tc>
                  <a:txBody>
                    <a:bodyPr/>
                    <a:lstStyle/>
                    <a:p>
                      <a:r>
                        <a:rPr lang="sv-SE" dirty="0"/>
                        <a:t>Kandiderar 1 år till att börja med</a:t>
                      </a:r>
                    </a:p>
                  </a:txBody>
                  <a:tcPr/>
                </a:tc>
                <a:extLst>
                  <a:ext uri="{0D108BD9-81ED-4DB2-BD59-A6C34878D82A}">
                    <a16:rowId xmlns:a16="http://schemas.microsoft.com/office/drawing/2014/main" val="4154086432"/>
                  </a:ext>
                </a:extLst>
              </a:tr>
              <a:tr h="370840">
                <a:tc>
                  <a:txBody>
                    <a:bodyPr/>
                    <a:lstStyle/>
                    <a:p>
                      <a:pPr algn="l" fontAlgn="b"/>
                      <a:r>
                        <a:rPr lang="sv-SE" sz="1800" kern="1200" dirty="0">
                          <a:solidFill>
                            <a:schemeClr val="dk1"/>
                          </a:solidFill>
                          <a:effectLst/>
                        </a:rPr>
                        <a:t>Annika</a:t>
                      </a:r>
                      <a:r>
                        <a:rPr lang="sv-SE" sz="1800" b="0" u="none" strike="noStrike" dirty="0">
                          <a:solidFill>
                            <a:schemeClr val="dk1"/>
                          </a:solidFill>
                          <a:effectLst/>
                        </a:rPr>
                        <a:t> </a:t>
                      </a:r>
                      <a:r>
                        <a:rPr lang="sv-SE" sz="1800" kern="1200" dirty="0" err="1">
                          <a:solidFill>
                            <a:schemeClr val="dk1"/>
                          </a:solidFill>
                          <a:effectLst/>
                        </a:rPr>
                        <a:t>Taraldsson</a:t>
                      </a:r>
                      <a:r>
                        <a:rPr lang="sv-SE" sz="1800" kern="1200" dirty="0">
                          <a:solidFill>
                            <a:schemeClr val="dk1"/>
                          </a:solidFill>
                          <a:effectLst/>
                        </a:rPr>
                        <a:t> </a:t>
                      </a:r>
                      <a:endParaRPr lang="sv-SE" sz="1800" b="0" i="0" u="none" strike="noStrike" dirty="0">
                        <a:solidFill>
                          <a:srgbClr val="000000"/>
                        </a:solidFill>
                        <a:effectLst/>
                        <a:latin typeface="+mn-lt"/>
                      </a:endParaRPr>
                    </a:p>
                  </a:txBody>
                  <a:tcPr marL="9525" marR="9525" marT="9525" marB="0" anchor="b"/>
                </a:tc>
                <a:tc>
                  <a:txBody>
                    <a:bodyPr/>
                    <a:lstStyle/>
                    <a:p>
                      <a:pPr algn="l" fontAlgn="b"/>
                      <a:r>
                        <a:rPr lang="sv-SE" sz="1800" b="0" u="none" strike="noStrike" noProof="0" dirty="0">
                          <a:solidFill>
                            <a:srgbClr val="000000"/>
                          </a:solidFill>
                          <a:effectLst/>
                        </a:rPr>
                        <a:t>1 år</a:t>
                      </a:r>
                      <a:endParaRPr lang="sv-SE" sz="1800" b="0" i="0" u="none" strike="noStrike" noProof="0" dirty="0">
                        <a:solidFill>
                          <a:srgbClr val="000000"/>
                        </a:solidFill>
                        <a:effectLst/>
                        <a:latin typeface="+mn-lt"/>
                      </a:endParaRPr>
                    </a:p>
                  </a:txBody>
                  <a:tcPr marL="9525" marR="9525" marT="9525" marB="0" anchor="b"/>
                </a:tc>
                <a:tc>
                  <a:txBody>
                    <a:bodyPr/>
                    <a:lstStyle/>
                    <a:p>
                      <a:pPr algn="l" fontAlgn="b"/>
                      <a:r>
                        <a:rPr lang="sv-SE" sz="1800" b="0" u="none" strike="noStrike" noProof="0" dirty="0">
                          <a:solidFill>
                            <a:srgbClr val="000000"/>
                          </a:solidFill>
                          <a:effectLst/>
                        </a:rPr>
                        <a:t>Nyval</a:t>
                      </a:r>
                      <a:endParaRPr lang="sv-SE" sz="1800" b="0" i="0" u="none" strike="noStrike" noProof="0" dirty="0">
                        <a:solidFill>
                          <a:srgbClr val="000000"/>
                        </a:solidFill>
                        <a:effectLst/>
                        <a:latin typeface="+mn-lt"/>
                      </a:endParaRPr>
                    </a:p>
                  </a:txBody>
                  <a:tcPr marL="9525" marR="9525" marT="9525" marB="0" anchor="b"/>
                </a:tc>
                <a:tc>
                  <a:txBody>
                    <a:bodyPr/>
                    <a:lstStyle/>
                    <a:p>
                      <a:pPr algn="ctr" fontAlgn="b"/>
                      <a:r>
                        <a:rPr lang="sv-SE" sz="1800" u="none" strike="noStrike" dirty="0">
                          <a:effectLst/>
                        </a:rPr>
                        <a:t>2024</a:t>
                      </a:r>
                      <a:endParaRPr lang="sv-SE" sz="1800" b="0" i="0" u="none" strike="noStrike" dirty="0">
                        <a:solidFill>
                          <a:srgbClr val="000000"/>
                        </a:solidFill>
                        <a:effectLst/>
                        <a:latin typeface="+mn-lt"/>
                      </a:endParaRPr>
                    </a:p>
                  </a:txBody>
                  <a:tcPr marL="9525" marR="9525" marT="9525" marB="0"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Kandiderar 1 år till att börja med</a:t>
                      </a:r>
                    </a:p>
                  </a:txBody>
                  <a:tcPr/>
                </a:tc>
                <a:extLst>
                  <a:ext uri="{0D108BD9-81ED-4DB2-BD59-A6C34878D82A}">
                    <a16:rowId xmlns:a16="http://schemas.microsoft.com/office/drawing/2014/main" val="928522964"/>
                  </a:ext>
                </a:extLst>
              </a:tr>
              <a:tr h="370840">
                <a:tc>
                  <a:txBody>
                    <a:bodyPr/>
                    <a:lstStyle/>
                    <a:p>
                      <a:pPr algn="l" fontAlgn="b"/>
                      <a:r>
                        <a:rPr lang="en-US" sz="1800" b="0" u="none" strike="noStrike" noProof="0" dirty="0">
                          <a:solidFill>
                            <a:srgbClr val="000000"/>
                          </a:solidFill>
                          <a:effectLst/>
                        </a:rPr>
                        <a:t>Ali </a:t>
                      </a:r>
                      <a:r>
                        <a:rPr lang="sv-SE" sz="1800" kern="1200" dirty="0" err="1">
                          <a:solidFill>
                            <a:schemeClr val="dk1"/>
                          </a:solidFill>
                          <a:effectLst/>
                        </a:rPr>
                        <a:t>Tarihi</a:t>
                      </a:r>
                      <a:endParaRPr lang="en-US" sz="1800" b="0" i="0" u="none" strike="noStrike" noProof="0" dirty="0">
                        <a:solidFill>
                          <a:srgbClr val="000000"/>
                        </a:solidFill>
                        <a:effectLst/>
                        <a:latin typeface="+mn-lt"/>
                      </a:endParaRPr>
                    </a:p>
                  </a:txBody>
                  <a:tcPr marL="9525" marR="9525" marT="9525" marB="0" anchor="b"/>
                </a:tc>
                <a:tc>
                  <a:txBody>
                    <a:bodyPr/>
                    <a:lstStyle/>
                    <a:p>
                      <a:pPr algn="l" fontAlgn="b"/>
                      <a:r>
                        <a:rPr lang="sv-SE" sz="1800" b="0" u="none" strike="noStrike" dirty="0">
                          <a:solidFill>
                            <a:srgbClr val="000000"/>
                          </a:solidFill>
                          <a:effectLst/>
                        </a:rPr>
                        <a:t>2 år</a:t>
                      </a:r>
                      <a:endParaRPr lang="sv-SE" sz="1800" b="0" i="0" u="none" strike="noStrike" dirty="0">
                        <a:solidFill>
                          <a:srgbClr val="000000"/>
                        </a:solidFill>
                        <a:effectLst/>
                        <a:latin typeface="+mn-lt"/>
                      </a:endParaRPr>
                    </a:p>
                  </a:txBody>
                  <a:tcPr marL="9525" marR="9525" marT="9525" marB="0" anchor="b"/>
                </a:tc>
                <a:tc>
                  <a:txBody>
                    <a:bodyPr/>
                    <a:lstStyle/>
                    <a:p>
                      <a:pPr algn="l" fontAlgn="b"/>
                      <a:r>
                        <a:rPr lang="sv-SE" sz="1800" b="0" u="none" strike="noStrike" dirty="0">
                          <a:solidFill>
                            <a:srgbClr val="000000"/>
                          </a:solidFill>
                          <a:effectLst/>
                        </a:rPr>
                        <a:t>Nyval</a:t>
                      </a:r>
                      <a:endParaRPr lang="sv-SE" sz="1800" b="0" i="0" u="none" strike="noStrike" dirty="0">
                        <a:solidFill>
                          <a:srgbClr val="000000"/>
                        </a:solidFill>
                        <a:effectLst/>
                        <a:latin typeface="+mn-lt"/>
                      </a:endParaRPr>
                    </a:p>
                  </a:txBody>
                  <a:tcPr marL="9525" marR="9525" marT="9525" marB="0" anchor="b"/>
                </a:tc>
                <a:tc>
                  <a:txBody>
                    <a:bodyPr/>
                    <a:lstStyle/>
                    <a:p>
                      <a:pPr algn="ctr" fontAlgn="b"/>
                      <a:r>
                        <a:rPr lang="sv-SE" sz="1800" b="0" u="none" strike="noStrike" dirty="0">
                          <a:solidFill>
                            <a:srgbClr val="000000"/>
                          </a:solidFill>
                          <a:effectLst/>
                        </a:rPr>
                        <a:t>2025</a:t>
                      </a:r>
                      <a:endParaRPr lang="sv-SE" sz="1800" b="0" i="0" u="none" strike="noStrike" dirty="0">
                        <a:solidFill>
                          <a:srgbClr val="000000"/>
                        </a:solidFill>
                        <a:effectLst/>
                        <a:latin typeface="+mn-lt"/>
                      </a:endParaRPr>
                    </a:p>
                  </a:txBody>
                  <a:tcPr marL="9525" marR="9525" marT="9525" marB="0" anchor="b"/>
                </a:tc>
                <a:tc>
                  <a:txBody>
                    <a:bodyPr/>
                    <a:lstStyle/>
                    <a:p>
                      <a:endParaRPr lang="sv-SE" dirty="0"/>
                    </a:p>
                  </a:txBody>
                  <a:tcPr/>
                </a:tc>
                <a:extLst>
                  <a:ext uri="{0D108BD9-81ED-4DB2-BD59-A6C34878D82A}">
                    <a16:rowId xmlns:a16="http://schemas.microsoft.com/office/drawing/2014/main" val="1766810192"/>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sv-SE" sz="1800" kern="1200" dirty="0">
                          <a:solidFill>
                            <a:schemeClr val="dk1"/>
                          </a:solidFill>
                          <a:effectLst/>
                        </a:rPr>
                        <a:t>Christoffer </a:t>
                      </a:r>
                      <a:r>
                        <a:rPr lang="sv-SE" sz="1800" kern="1200" dirty="0" err="1">
                          <a:solidFill>
                            <a:schemeClr val="dk1"/>
                          </a:solidFill>
                          <a:effectLst/>
                        </a:rPr>
                        <a:t>Lellky</a:t>
                      </a:r>
                      <a:endParaRPr lang="en-US" sz="1800" b="0" i="0" u="none" strike="noStrike" noProof="0" dirty="0">
                        <a:solidFill>
                          <a:srgbClr val="000000"/>
                        </a:solidFill>
                        <a:effectLst/>
                        <a:latin typeface="+mn-lt"/>
                      </a:endParaRPr>
                    </a:p>
                  </a:txBody>
                  <a:tcPr marL="9525" marR="9525" marT="9525" marB="0" anchor="b"/>
                </a:tc>
                <a:tc>
                  <a:txBody>
                    <a:bodyPr/>
                    <a:lstStyle/>
                    <a:p>
                      <a:pPr algn="l" fontAlgn="b"/>
                      <a:r>
                        <a:rPr lang="sv-SE" sz="1800" u="none" strike="noStrike" dirty="0">
                          <a:effectLst/>
                        </a:rPr>
                        <a:t>2 år </a:t>
                      </a:r>
                      <a:endParaRPr lang="sv-SE" sz="1800" b="0" i="0" u="none" strike="noStrike" dirty="0">
                        <a:solidFill>
                          <a:srgbClr val="000000"/>
                        </a:solidFill>
                        <a:effectLst/>
                        <a:latin typeface="+mn-lt"/>
                      </a:endParaRPr>
                    </a:p>
                  </a:txBody>
                  <a:tcPr marL="9525" marR="9525" marT="9525" marB="0" anchor="b"/>
                </a:tc>
                <a:tc>
                  <a:txBody>
                    <a:bodyPr/>
                    <a:lstStyle/>
                    <a:p>
                      <a:pPr algn="l" fontAlgn="b"/>
                      <a:r>
                        <a:rPr lang="sv-SE" sz="1800" b="0" u="none" strike="noStrike" dirty="0">
                          <a:solidFill>
                            <a:srgbClr val="000000"/>
                          </a:solidFill>
                          <a:effectLst/>
                        </a:rPr>
                        <a:t>Nyval</a:t>
                      </a:r>
                      <a:endParaRPr lang="sv-SE" sz="1800" b="0" i="0" u="none" strike="noStrike" dirty="0">
                        <a:solidFill>
                          <a:srgbClr val="000000"/>
                        </a:solidFill>
                        <a:effectLst/>
                        <a:latin typeface="+mn-lt"/>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sv-SE" sz="1800" u="none" strike="noStrike" dirty="0">
                          <a:effectLst/>
                        </a:rPr>
                        <a:t>2025</a:t>
                      </a:r>
                      <a:endParaRPr lang="sv-SE" sz="1800" b="0" i="0" u="none" strike="noStrike" dirty="0">
                        <a:solidFill>
                          <a:srgbClr val="000000"/>
                        </a:solidFill>
                        <a:effectLst/>
                        <a:latin typeface="+mn-lt"/>
                      </a:endParaRPr>
                    </a:p>
                  </a:txBody>
                  <a:tcPr marL="9525" marR="9525" marT="9525" marB="0" anchor="b"/>
                </a:tc>
                <a:tc>
                  <a:txBody>
                    <a:bodyPr/>
                    <a:lstStyle/>
                    <a:p>
                      <a:endParaRPr lang="sv-SE" dirty="0"/>
                    </a:p>
                  </a:txBody>
                  <a:tcPr/>
                </a:tc>
                <a:extLst>
                  <a:ext uri="{0D108BD9-81ED-4DB2-BD59-A6C34878D82A}">
                    <a16:rowId xmlns:a16="http://schemas.microsoft.com/office/drawing/2014/main" val="2191962366"/>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sv-SE" sz="1800" kern="1200" dirty="0">
                          <a:solidFill>
                            <a:schemeClr val="dk1"/>
                          </a:solidFill>
                          <a:effectLst/>
                        </a:rPr>
                        <a:t>Dinos </a:t>
                      </a:r>
                      <a:r>
                        <a:rPr lang="sv-SE" sz="1800" kern="1200" dirty="0" err="1">
                          <a:solidFill>
                            <a:schemeClr val="dk1"/>
                          </a:solidFill>
                          <a:effectLst/>
                        </a:rPr>
                        <a:t>Verouhis</a:t>
                      </a:r>
                      <a:endParaRPr lang="sv-SE" sz="1800" b="0" i="0" u="none" strike="noStrike" dirty="0">
                        <a:solidFill>
                          <a:srgbClr val="000000"/>
                        </a:solidFill>
                        <a:effectLst/>
                        <a:latin typeface="+mn-lt"/>
                      </a:endParaRPr>
                    </a:p>
                  </a:txBody>
                  <a:tcPr marL="9525" marR="9525" marT="9525" marB="0" anchor="b"/>
                </a:tc>
                <a:tc>
                  <a:txBody>
                    <a:bodyPr/>
                    <a:lstStyle/>
                    <a:p>
                      <a:pPr algn="l" fontAlgn="b"/>
                      <a:r>
                        <a:rPr lang="sv-SE" sz="1800" u="none" strike="noStrike" noProof="0" dirty="0">
                          <a:effectLst/>
                        </a:rPr>
                        <a:t>2 år </a:t>
                      </a:r>
                      <a:endParaRPr lang="sv-SE" sz="1800" b="0" i="0" u="none" strike="noStrike" noProof="0" dirty="0">
                        <a:solidFill>
                          <a:srgbClr val="000000"/>
                        </a:solidFill>
                        <a:effectLst/>
                        <a:latin typeface="+mn-lt"/>
                      </a:endParaRPr>
                    </a:p>
                  </a:txBody>
                  <a:tcPr marL="9525" marR="9525" marT="9525" marB="0" anchor="b"/>
                </a:tc>
                <a:tc>
                  <a:txBody>
                    <a:bodyPr/>
                    <a:lstStyle/>
                    <a:p>
                      <a:pPr algn="l" fontAlgn="b"/>
                      <a:r>
                        <a:rPr lang="sv-SE" sz="1800" b="0" u="none" strike="noStrike" noProof="0" dirty="0">
                          <a:solidFill>
                            <a:srgbClr val="000000"/>
                          </a:solidFill>
                          <a:effectLst/>
                        </a:rPr>
                        <a:t>Nyval </a:t>
                      </a:r>
                      <a:endParaRPr lang="sv-SE" sz="1800" b="0" i="0" u="none" strike="noStrike" noProof="0" dirty="0">
                        <a:solidFill>
                          <a:srgbClr val="000000"/>
                        </a:solidFill>
                        <a:effectLst/>
                        <a:latin typeface="+mn-lt"/>
                      </a:endParaRPr>
                    </a:p>
                  </a:txBody>
                  <a:tcPr marL="9525" marR="9525" marT="9525" marB="0" anchor="b"/>
                </a:tc>
                <a:tc>
                  <a:txBody>
                    <a:bodyPr/>
                    <a:lstStyle/>
                    <a:p>
                      <a:pPr algn="ctr" fontAlgn="b"/>
                      <a:r>
                        <a:rPr lang="sv-SE" sz="1800" u="none" strike="noStrike" dirty="0">
                          <a:effectLst/>
                        </a:rPr>
                        <a:t>2025</a:t>
                      </a:r>
                      <a:endParaRPr lang="sv-SE" sz="1800" u="none" strike="noStrike" dirty="0">
                        <a:effectLst/>
                        <a:latin typeface="+mn-lt"/>
                      </a:endParaRPr>
                    </a:p>
                  </a:txBody>
                  <a:tcPr marL="9525" marR="9525" marT="9525" marB="0" anchor="b"/>
                </a:tc>
                <a:tc>
                  <a:txBody>
                    <a:bodyPr/>
                    <a:lstStyle/>
                    <a:p>
                      <a:endParaRPr lang="sv-SE" dirty="0"/>
                    </a:p>
                  </a:txBody>
                  <a:tcPr/>
                </a:tc>
                <a:extLst>
                  <a:ext uri="{0D108BD9-81ED-4DB2-BD59-A6C34878D82A}">
                    <a16:rowId xmlns:a16="http://schemas.microsoft.com/office/drawing/2014/main" val="54708815"/>
                  </a:ext>
                </a:extLst>
              </a:tr>
            </a:tbl>
          </a:graphicData>
        </a:graphic>
      </p:graphicFrame>
      <p:sp>
        <p:nvSpPr>
          <p:cNvPr id="4" name="textruta 3">
            <a:extLst>
              <a:ext uri="{FF2B5EF4-FFF2-40B4-BE49-F238E27FC236}">
                <a16:creationId xmlns:a16="http://schemas.microsoft.com/office/drawing/2014/main" id="{CECCE585-3C1E-C600-9D63-45ECF778D49D}"/>
              </a:ext>
            </a:extLst>
          </p:cNvPr>
          <p:cNvSpPr txBox="1"/>
          <p:nvPr/>
        </p:nvSpPr>
        <p:spPr>
          <a:xfrm>
            <a:off x="1757081" y="1498030"/>
            <a:ext cx="9403977" cy="923330"/>
          </a:xfrm>
          <a:prstGeom prst="rect">
            <a:avLst/>
          </a:prstGeom>
          <a:noFill/>
        </p:spPr>
        <p:txBody>
          <a:bodyPr wrap="square">
            <a:spAutoFit/>
          </a:bodyPr>
          <a:lstStyle/>
          <a:p>
            <a:r>
              <a:rPr lang="sv-SE" sz="1800" dirty="0"/>
              <a:t>Styrelsen föreslås under nästa verksamhetsår (2023) bestå av en ordförande, 6 ordinarie ledamöter och ingen suppleant. Två av kandidaterna har suttit i den nuvarande styrelsen men i andra roller varför de också är föremål för nyval. </a:t>
            </a:r>
          </a:p>
        </p:txBody>
      </p:sp>
    </p:spTree>
    <p:extLst>
      <p:ext uri="{BB962C8B-B14F-4D97-AF65-F5344CB8AC3E}">
        <p14:creationId xmlns:p14="http://schemas.microsoft.com/office/powerpoint/2010/main" val="3701960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7">
            <a:extLst>
              <a:ext uri="{FF2B5EF4-FFF2-40B4-BE49-F238E27FC236}">
                <a16:creationId xmlns:a16="http://schemas.microsoft.com/office/drawing/2014/main" id="{4BADE544-F839-4A2B-A9B6-FDE6B0E21FE5}"/>
              </a:ext>
            </a:extLst>
          </p:cNvPr>
          <p:cNvSpPr txBox="1">
            <a:spLocks/>
          </p:cNvSpPr>
          <p:nvPr/>
        </p:nvSpPr>
        <p:spPr>
          <a:xfrm>
            <a:off x="1978765" y="127114"/>
            <a:ext cx="8204299" cy="1142999"/>
          </a:xfrm>
          <a:prstGeom prst="rect">
            <a:avLst/>
          </a:prstGeom>
          <a:solidFill>
            <a:srgbClr val="C00000"/>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v-SE" sz="3600" dirty="0">
                <a:solidFill>
                  <a:schemeClr val="bg1"/>
                </a:solidFill>
              </a:rPr>
              <a:t>Förslag valberedning och revisorer</a:t>
            </a:r>
          </a:p>
        </p:txBody>
      </p:sp>
      <p:graphicFrame>
        <p:nvGraphicFramePr>
          <p:cNvPr id="2" name="Tabell 2">
            <a:extLst>
              <a:ext uri="{FF2B5EF4-FFF2-40B4-BE49-F238E27FC236}">
                <a16:creationId xmlns:a16="http://schemas.microsoft.com/office/drawing/2014/main" id="{C75227EA-4168-FA4E-B699-A3B8619834A3}"/>
              </a:ext>
            </a:extLst>
          </p:cNvPr>
          <p:cNvGraphicFramePr>
            <a:graphicFrameLocks noGrp="1"/>
          </p:cNvGraphicFramePr>
          <p:nvPr>
            <p:extLst>
              <p:ext uri="{D42A27DB-BD31-4B8C-83A1-F6EECF244321}">
                <p14:modId xmlns:p14="http://schemas.microsoft.com/office/powerpoint/2010/main" val="218997086"/>
              </p:ext>
            </p:extLst>
          </p:nvPr>
        </p:nvGraphicFramePr>
        <p:xfrm>
          <a:off x="1703292" y="1664652"/>
          <a:ext cx="8740588" cy="3524885"/>
        </p:xfrm>
        <a:graphic>
          <a:graphicData uri="http://schemas.openxmlformats.org/drawingml/2006/table">
            <a:tbl>
              <a:tblPr firstRow="1" bandRow="1">
                <a:tableStyleId>{F2DE63D5-997A-4646-A377-4702673A728D}</a:tableStyleId>
              </a:tblPr>
              <a:tblGrid>
                <a:gridCol w="3806963">
                  <a:extLst>
                    <a:ext uri="{9D8B030D-6E8A-4147-A177-3AD203B41FA5}">
                      <a16:colId xmlns:a16="http://schemas.microsoft.com/office/drawing/2014/main" val="2786417380"/>
                    </a:ext>
                  </a:extLst>
                </a:gridCol>
                <a:gridCol w="1776379">
                  <a:extLst>
                    <a:ext uri="{9D8B030D-6E8A-4147-A177-3AD203B41FA5}">
                      <a16:colId xmlns:a16="http://schemas.microsoft.com/office/drawing/2014/main" val="3542253244"/>
                    </a:ext>
                  </a:extLst>
                </a:gridCol>
                <a:gridCol w="1628475">
                  <a:extLst>
                    <a:ext uri="{9D8B030D-6E8A-4147-A177-3AD203B41FA5}">
                      <a16:colId xmlns:a16="http://schemas.microsoft.com/office/drawing/2014/main" val="2519367501"/>
                    </a:ext>
                  </a:extLst>
                </a:gridCol>
                <a:gridCol w="1528771">
                  <a:extLst>
                    <a:ext uri="{9D8B030D-6E8A-4147-A177-3AD203B41FA5}">
                      <a16:colId xmlns:a16="http://schemas.microsoft.com/office/drawing/2014/main" val="1240122805"/>
                    </a:ext>
                  </a:extLst>
                </a:gridCol>
              </a:tblGrid>
              <a:tr h="370840">
                <a:tc>
                  <a:txBody>
                    <a:bodyPr/>
                    <a:lstStyle/>
                    <a:p>
                      <a:pPr marL="0" algn="l" defTabSz="914400" rtl="0" eaLnBrk="1" fontAlgn="b" latinLnBrk="0" hangingPunct="1"/>
                      <a:r>
                        <a:rPr lang="sv-SE" sz="1800" b="1" u="none" strike="noStrike" kern="1200" noProof="0" dirty="0">
                          <a:solidFill>
                            <a:schemeClr val="dk1"/>
                          </a:solidFill>
                          <a:effectLst/>
                        </a:rPr>
                        <a:t>Kandidat Ledamot</a:t>
                      </a:r>
                      <a:endParaRPr lang="sv-SE" sz="1800" b="1" u="none" strike="noStrike" kern="1200" noProof="0" dirty="0">
                        <a:solidFill>
                          <a:schemeClr val="dk1"/>
                        </a:solidFill>
                        <a:effectLst/>
                        <a:latin typeface="+mn-lt"/>
                        <a:ea typeface="+mn-ea"/>
                        <a:cs typeface="+mn-cs"/>
                      </a:endParaRPr>
                    </a:p>
                  </a:txBody>
                  <a:tcPr marL="9525" marR="9525" marT="9525" marB="0" anchor="ctr">
                    <a:solidFill>
                      <a:schemeClr val="bg1">
                        <a:lumMod val="85000"/>
                      </a:schemeClr>
                    </a:solidFill>
                  </a:tcPr>
                </a:tc>
                <a:tc>
                  <a:txBody>
                    <a:bodyPr/>
                    <a:lstStyle/>
                    <a:p>
                      <a:pPr algn="l" fontAlgn="b"/>
                      <a:r>
                        <a:rPr lang="sv-SE" sz="1800" b="1" u="none" strike="noStrike" noProof="0" dirty="0">
                          <a:solidFill>
                            <a:schemeClr val="dk1"/>
                          </a:solidFill>
                          <a:effectLst/>
                        </a:rPr>
                        <a:t>Mandat-</a:t>
                      </a:r>
                      <a:br>
                        <a:rPr lang="sv-SE" sz="1800" b="1" u="none" strike="noStrike" noProof="0" dirty="0">
                          <a:solidFill>
                            <a:schemeClr val="dk1"/>
                          </a:solidFill>
                          <a:effectLst/>
                        </a:rPr>
                      </a:br>
                      <a:r>
                        <a:rPr lang="sv-SE" sz="1800" b="1" u="none" strike="noStrike" noProof="0" dirty="0">
                          <a:solidFill>
                            <a:schemeClr val="dk1"/>
                          </a:solidFill>
                          <a:effectLst/>
                        </a:rPr>
                        <a:t>period</a:t>
                      </a:r>
                      <a:endParaRPr lang="sv-SE" sz="1800" b="1" i="0" u="none" strike="noStrike" noProof="0" dirty="0">
                        <a:solidFill>
                          <a:srgbClr val="000000"/>
                        </a:solidFill>
                        <a:effectLst/>
                        <a:latin typeface="+mj-lt"/>
                      </a:endParaRPr>
                    </a:p>
                  </a:txBody>
                  <a:tcPr marL="9525" marR="9525" marT="9525" marB="0" anchor="ctr">
                    <a:solidFill>
                      <a:schemeClr val="bg1">
                        <a:lumMod val="85000"/>
                      </a:schemeClr>
                    </a:solidFill>
                  </a:tcPr>
                </a:tc>
                <a:tc>
                  <a:txBody>
                    <a:bodyPr/>
                    <a:lstStyle/>
                    <a:p>
                      <a:pPr algn="ctr" fontAlgn="b"/>
                      <a:r>
                        <a:rPr lang="sv-SE" sz="1800" b="1" u="none" strike="noStrike" noProof="0" dirty="0">
                          <a:solidFill>
                            <a:srgbClr val="000000"/>
                          </a:solidFill>
                          <a:effectLst/>
                        </a:rPr>
                        <a:t>Vald till</a:t>
                      </a:r>
                      <a:endParaRPr lang="sv-SE" sz="1800" b="1" i="0" u="none" strike="noStrike" kern="1200" noProof="0" dirty="0">
                        <a:solidFill>
                          <a:srgbClr val="000000"/>
                        </a:solidFill>
                        <a:effectLst/>
                        <a:latin typeface="+mn-lt"/>
                        <a:ea typeface="+mn-ea"/>
                        <a:cs typeface="+mn-cs"/>
                      </a:endParaRPr>
                    </a:p>
                  </a:txBody>
                  <a:tcPr marL="9525" marR="9525" marT="9525" marB="0" anchor="ctr">
                    <a:solidFill>
                      <a:schemeClr val="bg1">
                        <a:lumMod val="85000"/>
                      </a:schemeClr>
                    </a:solidFill>
                  </a:tcPr>
                </a:tc>
                <a:tc>
                  <a:txBody>
                    <a:bodyPr/>
                    <a:lstStyle/>
                    <a:p>
                      <a:pPr algn="ctr" fontAlgn="b"/>
                      <a:endParaRPr lang="sv-SE" sz="1800" b="1" i="0" u="none" strike="noStrike" noProof="0" dirty="0">
                        <a:solidFill>
                          <a:srgbClr val="000000"/>
                        </a:solidFill>
                        <a:effectLst/>
                        <a:latin typeface="+mj-lt"/>
                      </a:endParaRPr>
                    </a:p>
                  </a:txBody>
                  <a:tcPr marL="9525" marR="9525" marT="9525" marB="0" anchor="ctr">
                    <a:solidFill>
                      <a:schemeClr val="bg1">
                        <a:lumMod val="85000"/>
                      </a:schemeClr>
                    </a:solidFill>
                  </a:tcPr>
                </a:tc>
                <a:extLst>
                  <a:ext uri="{0D108BD9-81ED-4DB2-BD59-A6C34878D82A}">
                    <a16:rowId xmlns:a16="http://schemas.microsoft.com/office/drawing/2014/main" val="3798913700"/>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sv-SE" sz="1800" b="0" i="0" u="none" strike="noStrike" dirty="0">
                          <a:solidFill>
                            <a:schemeClr val="dk1"/>
                          </a:solidFill>
                          <a:effectLst/>
                          <a:latin typeface="+mn-lt"/>
                        </a:rPr>
                        <a:t>Reza Jor </a:t>
                      </a:r>
                      <a:r>
                        <a:rPr lang="sv-SE" sz="1800" b="0" i="0" u="none" strike="noStrike" noProof="0" dirty="0">
                          <a:solidFill>
                            <a:srgbClr val="000000"/>
                          </a:solidFill>
                          <a:effectLst/>
                          <a:latin typeface="+mn-lt"/>
                        </a:rPr>
                        <a:t>Sammankallande</a:t>
                      </a:r>
                      <a:endParaRPr lang="en-US" sz="1800" b="0" i="0" u="none" strike="noStrike" noProof="0" dirty="0">
                        <a:solidFill>
                          <a:srgbClr val="000000"/>
                        </a:solidFill>
                        <a:effectLst/>
                        <a:latin typeface="+mn-lt"/>
                      </a:endParaRPr>
                    </a:p>
                  </a:txBody>
                  <a:tcPr marL="9525" marR="9525" marT="9525" marB="0" anchor="b"/>
                </a:tc>
                <a:tc>
                  <a:txBody>
                    <a:bodyPr/>
                    <a:lstStyle/>
                    <a:p>
                      <a:pPr algn="l" fontAlgn="b"/>
                      <a:r>
                        <a:rPr lang="sv-SE" sz="1800" b="0" i="0" u="none" strike="noStrike" dirty="0">
                          <a:solidFill>
                            <a:schemeClr val="dk1"/>
                          </a:solidFill>
                          <a:effectLst/>
                          <a:latin typeface="+mn-lt"/>
                        </a:rPr>
                        <a:t>1</a:t>
                      </a:r>
                      <a:r>
                        <a:rPr lang="sv-SE" sz="1800" b="0" i="0" u="none" strike="noStrike" baseline="0" dirty="0">
                          <a:solidFill>
                            <a:schemeClr val="dk1"/>
                          </a:solidFill>
                          <a:effectLst/>
                          <a:latin typeface="+mn-lt"/>
                        </a:rPr>
                        <a:t> år </a:t>
                      </a:r>
                      <a:endParaRPr lang="sv-SE" sz="1800" b="0" i="0" u="none" strike="noStrike" dirty="0">
                        <a:solidFill>
                          <a:srgbClr val="000000"/>
                        </a:solidFill>
                        <a:effectLst/>
                        <a:latin typeface="+mn-lt"/>
                      </a:endParaRPr>
                    </a:p>
                  </a:txBody>
                  <a:tcPr marL="9525" marR="9525" marT="9525" marB="0" anchor="b"/>
                </a:tc>
                <a:tc>
                  <a:txBody>
                    <a:bodyPr/>
                    <a:lstStyle/>
                    <a:p>
                      <a:pPr algn="ctr" fontAlgn="b"/>
                      <a:r>
                        <a:rPr lang="sv-SE" sz="1800" u="none" strike="noStrike" dirty="0">
                          <a:effectLst/>
                          <a:latin typeface="+mn-lt"/>
                        </a:rPr>
                        <a:t>2024</a:t>
                      </a:r>
                      <a:endParaRPr lang="sv-SE" sz="1800" b="0" i="0" u="none" strike="noStrike" dirty="0">
                        <a:solidFill>
                          <a:srgbClr val="000000"/>
                        </a:solidFill>
                        <a:effectLst/>
                        <a:latin typeface="+mn-lt"/>
                      </a:endParaRPr>
                    </a:p>
                  </a:txBody>
                  <a:tcPr marL="9525" marR="9525" marT="9525" marB="0" anchor="b"/>
                </a:tc>
                <a:tc>
                  <a:txBody>
                    <a:bodyPr/>
                    <a:lstStyle/>
                    <a:p>
                      <a:pPr algn="ctr" fontAlgn="b"/>
                      <a:endParaRPr lang="sv-SE" sz="18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878385847"/>
                  </a:ext>
                </a:extLst>
              </a:tr>
              <a:tr h="37084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800" b="0" i="0" u="none" strike="noStrike" baseline="0" noProof="0" dirty="0">
                          <a:solidFill>
                            <a:schemeClr val="dk1"/>
                          </a:solidFill>
                          <a:effectLst/>
                          <a:latin typeface="+mn-lt"/>
                        </a:rPr>
                        <a:t>Mathias Malmgren </a:t>
                      </a:r>
                      <a:endParaRPr lang="en-US" sz="1800" b="0" i="0" u="none" strike="noStrike" noProof="0" dirty="0">
                        <a:solidFill>
                          <a:srgbClr val="000000"/>
                        </a:solidFill>
                        <a:effectLst/>
                        <a:latin typeface="+mn-lt"/>
                      </a:endParaRPr>
                    </a:p>
                  </a:txBody>
                  <a:tcPr marL="9525" marR="9525" marT="9525" marB="0" anchor="b"/>
                </a:tc>
                <a:tc>
                  <a:txBody>
                    <a:bodyPr/>
                    <a:lstStyle/>
                    <a:p>
                      <a:pPr algn="l" fontAlgn="b"/>
                      <a:r>
                        <a:rPr lang="sv-SE" sz="1800" b="0" i="0" u="none" strike="noStrike" dirty="0">
                          <a:solidFill>
                            <a:schemeClr val="dk1"/>
                          </a:solidFill>
                          <a:effectLst/>
                          <a:latin typeface="+mn-lt"/>
                        </a:rPr>
                        <a:t>1</a:t>
                      </a:r>
                      <a:r>
                        <a:rPr lang="sv-SE" sz="1800" b="0" i="0" u="none" strike="noStrike" baseline="0" dirty="0">
                          <a:solidFill>
                            <a:schemeClr val="dk1"/>
                          </a:solidFill>
                          <a:effectLst/>
                          <a:latin typeface="+mn-lt"/>
                        </a:rPr>
                        <a:t> år </a:t>
                      </a:r>
                      <a:endParaRPr lang="sv-SE" sz="1800" b="0" i="0" u="none" strike="noStrike" dirty="0">
                        <a:solidFill>
                          <a:srgbClr val="000000"/>
                        </a:solidFill>
                        <a:effectLst/>
                        <a:latin typeface="+mn-lt"/>
                      </a:endParaRPr>
                    </a:p>
                  </a:txBody>
                  <a:tcPr marL="9525" marR="9525" marT="9525" marB="0" anchor="b"/>
                </a:tc>
                <a:tc>
                  <a:txBody>
                    <a:bodyPr/>
                    <a:lstStyle/>
                    <a:p>
                      <a:pPr algn="ctr" fontAlgn="b"/>
                      <a:r>
                        <a:rPr lang="sv-SE" sz="1800" u="none" strike="noStrike" dirty="0">
                          <a:effectLst/>
                          <a:latin typeface="+mn-lt"/>
                        </a:rPr>
                        <a:t>2024</a:t>
                      </a:r>
                      <a:endParaRPr lang="sv-SE" sz="1800" b="0" i="0" u="none" strike="noStrike" dirty="0">
                        <a:solidFill>
                          <a:srgbClr val="000000"/>
                        </a:solidFill>
                        <a:effectLst/>
                        <a:latin typeface="+mn-lt"/>
                      </a:endParaRPr>
                    </a:p>
                  </a:txBody>
                  <a:tcPr marL="9525" marR="9525" marT="9525" marB="0" anchor="b"/>
                </a:tc>
                <a:tc>
                  <a:txBody>
                    <a:bodyPr/>
                    <a:lstStyle/>
                    <a:p>
                      <a:pPr algn="ctr" fontAlgn="b"/>
                      <a:endParaRPr lang="sv-SE" sz="18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272147557"/>
                  </a:ext>
                </a:extLst>
              </a:tr>
              <a:tr h="370840">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sv-SE" sz="1800" b="0" i="0" u="none" strike="noStrike" noProof="0" dirty="0">
                          <a:solidFill>
                            <a:srgbClr val="000000"/>
                          </a:solidFill>
                          <a:effectLst/>
                          <a:latin typeface="+mn-lt"/>
                        </a:rPr>
                        <a:t>Vakant</a:t>
                      </a:r>
                      <a:endParaRPr lang="en-US" sz="1800" b="0" i="0" u="none" strike="noStrike" noProof="0" dirty="0">
                        <a:solidFill>
                          <a:srgbClr val="000000"/>
                        </a:solidFill>
                        <a:effectLst/>
                        <a:latin typeface="+mn-lt"/>
                      </a:endParaRPr>
                    </a:p>
                  </a:txBody>
                  <a:tcPr marL="9525" marR="9525" marT="9525" marB="0" anchor="b"/>
                </a:tc>
                <a:tc>
                  <a:txBody>
                    <a:bodyPr/>
                    <a:lstStyle/>
                    <a:p>
                      <a:pPr algn="l" fontAlgn="b"/>
                      <a:r>
                        <a:rPr lang="sv-SE" sz="1800" u="none" strike="noStrike" baseline="0" dirty="0">
                          <a:effectLst/>
                          <a:latin typeface="+mn-lt"/>
                        </a:rPr>
                        <a:t>1 </a:t>
                      </a:r>
                      <a:r>
                        <a:rPr lang="sv-SE" sz="1800" u="none" strike="noStrike" dirty="0">
                          <a:effectLst/>
                          <a:latin typeface="+mn-lt"/>
                        </a:rPr>
                        <a:t>år </a:t>
                      </a:r>
                      <a:endParaRPr lang="sv-SE" sz="1800" b="0" i="0" u="none" strike="noStrike" dirty="0">
                        <a:solidFill>
                          <a:srgbClr val="000000"/>
                        </a:solidFill>
                        <a:effectLst/>
                        <a:latin typeface="+mn-lt"/>
                      </a:endParaRPr>
                    </a:p>
                  </a:txBody>
                  <a:tcPr marL="9525" marR="9525" marT="9525" marB="0" anchor="b"/>
                </a:tc>
                <a:tc>
                  <a:txBody>
                    <a:bodyPr/>
                    <a:lstStyle/>
                    <a:p>
                      <a:pPr algn="ctr" fontAlgn="b"/>
                      <a:r>
                        <a:rPr lang="sv-SE" sz="1800" b="0" i="0" u="none" strike="noStrike" dirty="0">
                          <a:solidFill>
                            <a:srgbClr val="000000"/>
                          </a:solidFill>
                          <a:effectLst/>
                          <a:latin typeface="+mn-lt"/>
                        </a:rPr>
                        <a:t>-</a:t>
                      </a:r>
                    </a:p>
                  </a:txBody>
                  <a:tcPr marL="9525" marR="9525" marT="9525" marB="0" anchor="b"/>
                </a:tc>
                <a:tc>
                  <a:txBody>
                    <a:bodyPr/>
                    <a:lstStyle/>
                    <a:p>
                      <a:pPr algn="ctr" fontAlgn="b"/>
                      <a:endParaRPr lang="sv-SE" sz="18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4154086432"/>
                  </a:ext>
                </a:extLst>
              </a:tr>
              <a:tr h="370840">
                <a:tc>
                  <a:txBody>
                    <a:bodyPr/>
                    <a:lstStyle/>
                    <a:p>
                      <a:pPr marL="0" algn="l" defTabSz="914400" rtl="0" eaLnBrk="1" fontAlgn="b" latinLnBrk="0" hangingPunct="1"/>
                      <a:endParaRPr lang="sv-SE" sz="1800" b="1" u="none" strike="noStrike" kern="1200" noProof="0" dirty="0">
                        <a:solidFill>
                          <a:schemeClr val="dk1"/>
                        </a:solidFill>
                        <a:effectLst/>
                        <a:latin typeface="+mn-lt"/>
                        <a:ea typeface="+mn-ea"/>
                        <a:cs typeface="+mn-cs"/>
                      </a:endParaRPr>
                    </a:p>
                  </a:txBody>
                  <a:tcPr marL="9525" marR="9525" marT="9525" marB="0" anchor="ctr"/>
                </a:tc>
                <a:tc>
                  <a:txBody>
                    <a:bodyPr/>
                    <a:lstStyle/>
                    <a:p>
                      <a:pPr algn="l" fontAlgn="b"/>
                      <a:endParaRPr lang="sv-SE" sz="1800" b="1" i="0" u="none" strike="noStrike" noProof="0" dirty="0">
                        <a:solidFill>
                          <a:srgbClr val="000000"/>
                        </a:solidFill>
                        <a:effectLst/>
                        <a:latin typeface="+mj-lt"/>
                      </a:endParaRPr>
                    </a:p>
                  </a:txBody>
                  <a:tcPr marL="9525" marR="9525" marT="9525" marB="0" anchor="ctr"/>
                </a:tc>
                <a:tc>
                  <a:txBody>
                    <a:bodyPr/>
                    <a:lstStyle/>
                    <a:p>
                      <a:pPr algn="ctr" fontAlgn="b"/>
                      <a:endParaRPr lang="sv-SE" sz="1800" b="1" i="0" u="none" strike="noStrike" kern="1200" noProof="0" dirty="0">
                        <a:solidFill>
                          <a:srgbClr val="000000"/>
                        </a:solidFill>
                        <a:effectLst/>
                        <a:latin typeface="+mn-lt"/>
                        <a:ea typeface="+mn-ea"/>
                        <a:cs typeface="+mn-cs"/>
                      </a:endParaRPr>
                    </a:p>
                  </a:txBody>
                  <a:tcPr marL="9525" marR="9525" marT="9525" marB="0" anchor="ctr"/>
                </a:tc>
                <a:tc>
                  <a:txBody>
                    <a:bodyPr/>
                    <a:lstStyle/>
                    <a:p>
                      <a:pPr algn="ctr" fontAlgn="b"/>
                      <a:endParaRPr lang="sv-SE" sz="1800" b="1" i="0" u="none" strike="noStrike" noProof="0" dirty="0">
                        <a:solidFill>
                          <a:srgbClr val="000000"/>
                        </a:solidFill>
                        <a:effectLst/>
                        <a:latin typeface="+mj-lt"/>
                      </a:endParaRPr>
                    </a:p>
                  </a:txBody>
                  <a:tcPr marL="9525" marR="9525" marT="9525" marB="0" anchor="ctr"/>
                </a:tc>
                <a:extLst>
                  <a:ext uri="{0D108BD9-81ED-4DB2-BD59-A6C34878D82A}">
                    <a16:rowId xmlns:a16="http://schemas.microsoft.com/office/drawing/2014/main" val="3229300550"/>
                  </a:ext>
                </a:extLst>
              </a:tr>
              <a:tr h="370840">
                <a:tc>
                  <a:txBody>
                    <a:bodyPr/>
                    <a:lstStyle/>
                    <a:p>
                      <a:pPr marL="0" algn="l" defTabSz="914400" rtl="0" eaLnBrk="1" fontAlgn="b" latinLnBrk="0" hangingPunct="1"/>
                      <a:r>
                        <a:rPr lang="sv-SE" sz="1800" b="1" u="none" strike="noStrike" kern="1200" noProof="0" dirty="0">
                          <a:solidFill>
                            <a:schemeClr val="dk1"/>
                          </a:solidFill>
                          <a:effectLst/>
                        </a:rPr>
                        <a:t>Revisorer</a:t>
                      </a:r>
                      <a:endParaRPr lang="sv-SE" sz="1800" b="1" u="none" strike="noStrike" kern="1200" noProof="0" dirty="0">
                        <a:solidFill>
                          <a:schemeClr val="dk1"/>
                        </a:solidFill>
                        <a:effectLst/>
                        <a:latin typeface="+mn-lt"/>
                        <a:ea typeface="+mn-ea"/>
                        <a:cs typeface="+mn-cs"/>
                      </a:endParaRPr>
                    </a:p>
                  </a:txBody>
                  <a:tcPr marL="9525" marR="9525" marT="9525" marB="0" anchor="ctr"/>
                </a:tc>
                <a:tc>
                  <a:txBody>
                    <a:bodyPr/>
                    <a:lstStyle/>
                    <a:p>
                      <a:pPr algn="l" fontAlgn="b"/>
                      <a:endParaRPr lang="sv-SE" sz="1800" b="1" i="0" u="none" strike="noStrike" noProof="0" dirty="0">
                        <a:solidFill>
                          <a:srgbClr val="000000"/>
                        </a:solidFill>
                        <a:effectLst/>
                        <a:latin typeface="+mj-lt"/>
                      </a:endParaRPr>
                    </a:p>
                  </a:txBody>
                  <a:tcPr marL="9525" marR="9525" marT="9525" marB="0" anchor="ctr"/>
                </a:tc>
                <a:tc>
                  <a:txBody>
                    <a:bodyPr/>
                    <a:lstStyle/>
                    <a:p>
                      <a:pPr algn="ctr" fontAlgn="b"/>
                      <a:endParaRPr lang="sv-SE" sz="1800" b="1" i="0" u="none" strike="noStrike" kern="1200" noProof="0" dirty="0">
                        <a:solidFill>
                          <a:srgbClr val="000000"/>
                        </a:solidFill>
                        <a:effectLst/>
                        <a:latin typeface="+mn-lt"/>
                        <a:ea typeface="+mn-ea"/>
                        <a:cs typeface="+mn-cs"/>
                      </a:endParaRPr>
                    </a:p>
                  </a:txBody>
                  <a:tcPr marL="9525" marR="9525" marT="9525" marB="0" anchor="ctr"/>
                </a:tc>
                <a:tc>
                  <a:txBody>
                    <a:bodyPr/>
                    <a:lstStyle/>
                    <a:p>
                      <a:pPr algn="ctr" fontAlgn="b"/>
                      <a:endParaRPr lang="sv-SE" sz="1800" b="1" i="0" u="none" strike="noStrike" noProof="0" dirty="0">
                        <a:solidFill>
                          <a:srgbClr val="000000"/>
                        </a:solidFill>
                        <a:effectLst/>
                        <a:latin typeface="+mj-lt"/>
                      </a:endParaRPr>
                    </a:p>
                  </a:txBody>
                  <a:tcPr marL="9525" marR="9525" marT="9525" marB="0" anchor="ctr"/>
                </a:tc>
                <a:extLst>
                  <a:ext uri="{0D108BD9-81ED-4DB2-BD59-A6C34878D82A}">
                    <a16:rowId xmlns:a16="http://schemas.microsoft.com/office/drawing/2014/main" val="928522964"/>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800" b="0" i="0" u="none" strike="noStrike" noProof="0" dirty="0" err="1">
                          <a:solidFill>
                            <a:srgbClr val="000000"/>
                          </a:solidFill>
                          <a:effectLst/>
                          <a:latin typeface="+mn-lt"/>
                        </a:rPr>
                        <a:t>Revisionsbyrån</a:t>
                      </a:r>
                      <a:r>
                        <a:rPr lang="en-US" sz="1800" b="0" i="0" u="none" strike="noStrike" noProof="0" dirty="0">
                          <a:solidFill>
                            <a:srgbClr val="000000"/>
                          </a:solidFill>
                          <a:effectLst/>
                          <a:latin typeface="+mn-lt"/>
                        </a:rPr>
                        <a:t>  </a:t>
                      </a:r>
                      <a:r>
                        <a:rPr lang="sv-SE" sz="1800" kern="1200" dirty="0">
                          <a:solidFill>
                            <a:schemeClr val="dk1"/>
                          </a:solidFill>
                          <a:effectLst/>
                          <a:latin typeface="+mn-lt"/>
                          <a:ea typeface="+mn-ea"/>
                          <a:cs typeface="+mn-cs"/>
                        </a:rPr>
                        <a:t>Moore Allegretto </a:t>
                      </a:r>
                    </a:p>
                  </a:txBody>
                  <a:tcPr marL="9525" marR="9525" marT="9525" marB="0" anchor="b"/>
                </a:tc>
                <a:tc>
                  <a:txBody>
                    <a:bodyPr/>
                    <a:lstStyle/>
                    <a:p>
                      <a:pPr algn="l" fontAlgn="b"/>
                      <a:r>
                        <a:rPr lang="sv-SE" sz="1800" u="none" strike="noStrike" dirty="0">
                          <a:effectLst/>
                          <a:latin typeface="+mn-lt"/>
                        </a:rPr>
                        <a:t>1 år </a:t>
                      </a:r>
                      <a:endParaRPr lang="sv-SE" sz="1800" b="0" i="0" u="none" strike="noStrike" dirty="0">
                        <a:solidFill>
                          <a:srgbClr val="000000"/>
                        </a:solidFill>
                        <a:effectLst/>
                        <a:latin typeface="+mn-lt"/>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sv-SE" sz="1800" u="none" strike="noStrike" dirty="0">
                          <a:effectLst/>
                          <a:latin typeface="+mn-lt"/>
                        </a:rPr>
                        <a:t>2024</a:t>
                      </a:r>
                      <a:endParaRPr lang="sv-SE" sz="1800" b="0" i="0" u="none" strike="noStrike" dirty="0">
                        <a:solidFill>
                          <a:srgbClr val="000000"/>
                        </a:solidFill>
                        <a:effectLst/>
                        <a:latin typeface="+mn-lt"/>
                      </a:endParaRPr>
                    </a:p>
                  </a:txBody>
                  <a:tcPr marL="9525" marR="9525" marT="9525" marB="0" anchor="b"/>
                </a:tc>
                <a:tc>
                  <a:txBody>
                    <a:bodyPr/>
                    <a:lstStyle/>
                    <a:p>
                      <a:pPr algn="ctr" fontAlgn="b"/>
                      <a:endParaRPr lang="sv-SE" sz="1800" u="none" strike="noStrike" dirty="0">
                        <a:effectLst/>
                        <a:latin typeface="+mn-lt"/>
                      </a:endParaRPr>
                    </a:p>
                  </a:txBody>
                  <a:tcPr marL="9525" marR="9525" marT="9525" marB="0" anchor="b"/>
                </a:tc>
                <a:extLst>
                  <a:ext uri="{0D108BD9-81ED-4DB2-BD59-A6C34878D82A}">
                    <a16:rowId xmlns:a16="http://schemas.microsoft.com/office/drawing/2014/main" val="2582865709"/>
                  </a:ext>
                </a:extLst>
              </a:tr>
              <a:tr h="370840">
                <a:tc>
                  <a:txBody>
                    <a:bodyPr/>
                    <a:lstStyle/>
                    <a:p>
                      <a:pPr algn="l" fontAlgn="b"/>
                      <a:endParaRPr lang="en-US" sz="1800" b="0" i="0" u="none" strike="noStrike" noProof="0" dirty="0">
                        <a:solidFill>
                          <a:srgbClr val="000000"/>
                        </a:solidFill>
                        <a:effectLst/>
                        <a:latin typeface="+mn-lt"/>
                      </a:endParaRPr>
                    </a:p>
                  </a:txBody>
                  <a:tcPr marL="9525" marR="9525" marT="9525" marB="0" anchor="b"/>
                </a:tc>
                <a:tc>
                  <a:txBody>
                    <a:bodyPr/>
                    <a:lstStyle/>
                    <a:p>
                      <a:pPr algn="l" fontAlgn="b"/>
                      <a:endParaRPr lang="sv-SE" sz="1800" b="0" i="0" u="none" strike="noStrike" dirty="0">
                        <a:solidFill>
                          <a:srgbClr val="000000"/>
                        </a:solidFill>
                        <a:effectLst/>
                        <a:latin typeface="+mn-lt"/>
                      </a:endParaRPr>
                    </a:p>
                  </a:txBody>
                  <a:tcPr marL="9525" marR="9525" marT="9525" marB="0" anchor="b"/>
                </a:tc>
                <a:tc>
                  <a:txBody>
                    <a:bodyPr/>
                    <a:lstStyle/>
                    <a:p>
                      <a:pPr algn="l" fontAlgn="b"/>
                      <a:endParaRPr lang="sv-SE" sz="1800" b="0" i="0" u="none" strike="noStrike" dirty="0">
                        <a:solidFill>
                          <a:srgbClr val="000000"/>
                        </a:solidFill>
                        <a:effectLst/>
                        <a:latin typeface="+mn-lt"/>
                      </a:endParaRPr>
                    </a:p>
                  </a:txBody>
                  <a:tcPr marL="9525" marR="9525" marT="9525" marB="0" anchor="b"/>
                </a:tc>
                <a:tc>
                  <a:txBody>
                    <a:bodyPr/>
                    <a:lstStyle/>
                    <a:p>
                      <a:pPr algn="ctr" fontAlgn="b"/>
                      <a:endParaRPr lang="sv-SE" sz="18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766810192"/>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800" b="0" i="0" u="none" strike="noStrike" noProof="0" dirty="0">
                        <a:solidFill>
                          <a:srgbClr val="000000"/>
                        </a:solidFill>
                        <a:effectLst/>
                        <a:latin typeface="+mn-lt"/>
                      </a:endParaRPr>
                    </a:p>
                  </a:txBody>
                  <a:tcPr marL="9525" marR="9525" marT="9525" marB="0" anchor="b"/>
                </a:tc>
                <a:tc>
                  <a:txBody>
                    <a:bodyPr/>
                    <a:lstStyle/>
                    <a:p>
                      <a:pPr algn="l" fontAlgn="b"/>
                      <a:endParaRPr lang="sv-SE" sz="1800" b="0" i="0" u="none" strike="noStrike" dirty="0">
                        <a:solidFill>
                          <a:srgbClr val="000000"/>
                        </a:solidFill>
                        <a:effectLst/>
                        <a:latin typeface="+mn-lt"/>
                      </a:endParaRPr>
                    </a:p>
                  </a:txBody>
                  <a:tcPr marL="9525" marR="9525" marT="9525" marB="0" anchor="b"/>
                </a:tc>
                <a:tc>
                  <a:txBody>
                    <a:bodyPr/>
                    <a:lstStyle/>
                    <a:p>
                      <a:pPr algn="l" fontAlgn="b"/>
                      <a:endParaRPr lang="sv-SE" sz="1800" b="0" i="0" u="none" strike="noStrike" dirty="0">
                        <a:solidFill>
                          <a:srgbClr val="000000"/>
                        </a:solidFill>
                        <a:effectLst/>
                        <a:latin typeface="+mn-lt"/>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sv-SE" sz="18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191962366"/>
                  </a:ext>
                </a:extLst>
              </a:tr>
            </a:tbl>
          </a:graphicData>
        </a:graphic>
      </p:graphicFrame>
    </p:spTree>
    <p:extLst>
      <p:ext uri="{BB962C8B-B14F-4D97-AF65-F5344CB8AC3E}">
        <p14:creationId xmlns:p14="http://schemas.microsoft.com/office/powerpoint/2010/main" val="858456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7">
            <a:extLst>
              <a:ext uri="{FF2B5EF4-FFF2-40B4-BE49-F238E27FC236}">
                <a16:creationId xmlns:a16="http://schemas.microsoft.com/office/drawing/2014/main" id="{4BADE544-F839-4A2B-A9B6-FDE6B0E21FE5}"/>
              </a:ext>
            </a:extLst>
          </p:cNvPr>
          <p:cNvSpPr txBox="1">
            <a:spLocks/>
          </p:cNvSpPr>
          <p:nvPr/>
        </p:nvSpPr>
        <p:spPr>
          <a:xfrm>
            <a:off x="1978765" y="127114"/>
            <a:ext cx="8204299" cy="1142999"/>
          </a:xfrm>
          <a:prstGeom prst="rect">
            <a:avLst/>
          </a:prstGeom>
          <a:solidFill>
            <a:srgbClr val="C00000"/>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v-SE" sz="3600" dirty="0">
                <a:solidFill>
                  <a:schemeClr val="bg1"/>
                </a:solidFill>
              </a:rPr>
              <a:t>Presentation av kandidater</a:t>
            </a:r>
          </a:p>
        </p:txBody>
      </p:sp>
      <p:sp>
        <p:nvSpPr>
          <p:cNvPr id="4" name="Platshållare för innehåll 3">
            <a:extLst>
              <a:ext uri="{FF2B5EF4-FFF2-40B4-BE49-F238E27FC236}">
                <a16:creationId xmlns:a16="http://schemas.microsoft.com/office/drawing/2014/main" id="{A00CE9F1-272F-D775-6611-9122503BAE57}"/>
              </a:ext>
            </a:extLst>
          </p:cNvPr>
          <p:cNvSpPr>
            <a:spLocks noGrp="1"/>
          </p:cNvSpPr>
          <p:nvPr>
            <p:ph idx="1"/>
          </p:nvPr>
        </p:nvSpPr>
        <p:spPr/>
        <p:txBody>
          <a:bodyPr>
            <a:normAutofit/>
          </a:bodyPr>
          <a:lstStyle/>
          <a:p>
            <a:r>
              <a:rPr lang="sv-SE" sz="1800" dirty="0">
                <a:effectLst/>
                <a:latin typeface="Calibri" panose="020F0502020204030204" pitchFamily="34" charset="0"/>
                <a:ea typeface="Times New Roman" panose="02020603050405020304" pitchFamily="18" charset="0"/>
                <a:cs typeface="Calibri" panose="020F0502020204030204" pitchFamily="34" charset="0"/>
              </a:rPr>
              <a:t>Jag heter </a:t>
            </a:r>
            <a:r>
              <a:rPr lang="sv-SE" sz="1800" b="1" u="sng" dirty="0">
                <a:effectLst/>
                <a:latin typeface="Calibri" panose="020F0502020204030204" pitchFamily="34" charset="0"/>
                <a:ea typeface="Times New Roman" panose="02020603050405020304" pitchFamily="18" charset="0"/>
                <a:cs typeface="Calibri" panose="020F0502020204030204" pitchFamily="34" charset="0"/>
              </a:rPr>
              <a:t>Ali Tarihi </a:t>
            </a:r>
            <a:r>
              <a:rPr lang="sv-SE" sz="1800" dirty="0">
                <a:effectLst/>
                <a:latin typeface="Calibri" panose="020F0502020204030204" pitchFamily="34" charset="0"/>
                <a:ea typeface="Times New Roman" panose="02020603050405020304" pitchFamily="18" charset="0"/>
                <a:cs typeface="Calibri" panose="020F0502020204030204" pitchFamily="34" charset="0"/>
              </a:rPr>
              <a:t>och har en son på 7år som tränar 2 dagar vi veckan hos STK. Jag jobbar inom IT branschen och är enhetschef för en enhet som levererar mjukvara inom finansbranschen. Tidigare har jag varit aktiv inom min sons förskola som drevs som ett </a:t>
            </a:r>
            <a:r>
              <a:rPr lang="sv-SE" sz="1800" dirty="0" err="1">
                <a:effectLst/>
                <a:latin typeface="Calibri" panose="020F0502020204030204" pitchFamily="34" charset="0"/>
                <a:ea typeface="Times New Roman" panose="02020603050405020304" pitchFamily="18" charset="0"/>
                <a:cs typeface="Calibri" panose="020F0502020204030204" pitchFamily="34" charset="0"/>
              </a:rPr>
              <a:t>föräldrarkooperativ</a:t>
            </a:r>
            <a:r>
              <a:rPr lang="sv-SE" sz="1800" dirty="0">
                <a:effectLst/>
                <a:latin typeface="Calibri" panose="020F0502020204030204" pitchFamily="34" charset="0"/>
                <a:ea typeface="Times New Roman" panose="02020603050405020304" pitchFamily="18" charset="0"/>
                <a:cs typeface="Calibri" panose="020F0502020204030204" pitchFamily="34" charset="0"/>
              </a:rPr>
              <a:t>. Där har jag varit ekonomiansvarig samt ordförande. Jag har stor erfarenhet inom ekonomi både via mitt jobb samt via en sidoverksamhet och studier inom ekonomi och bokföring.</a:t>
            </a:r>
          </a:p>
          <a:p>
            <a:r>
              <a:rPr lang="sv-SE" sz="1800" dirty="0">
                <a:effectLst/>
                <a:latin typeface="Calibri" panose="020F0502020204030204" pitchFamily="34" charset="0"/>
                <a:ea typeface="Times New Roman" panose="02020603050405020304" pitchFamily="18" charset="0"/>
                <a:cs typeface="Calibri" panose="020F0502020204030204" pitchFamily="34" charset="0"/>
              </a:rPr>
              <a:t>Mitt namn är </a:t>
            </a:r>
            <a:r>
              <a:rPr lang="sv-SE" sz="1800" b="1" u="sng" dirty="0">
                <a:effectLst/>
                <a:latin typeface="Calibri" panose="020F0502020204030204" pitchFamily="34" charset="0"/>
                <a:ea typeface="Times New Roman" panose="02020603050405020304" pitchFamily="18" charset="0"/>
                <a:cs typeface="Calibri" panose="020F0502020204030204" pitchFamily="34" charset="0"/>
              </a:rPr>
              <a:t>Annica </a:t>
            </a:r>
            <a:r>
              <a:rPr lang="sv-SE" sz="1800" b="1" u="sng" dirty="0" err="1">
                <a:effectLst/>
                <a:latin typeface="Calibri" panose="020F0502020204030204" pitchFamily="34" charset="0"/>
                <a:ea typeface="Times New Roman" panose="02020603050405020304" pitchFamily="18" charset="0"/>
                <a:cs typeface="Calibri" panose="020F0502020204030204" pitchFamily="34" charset="0"/>
              </a:rPr>
              <a:t>Taraldsson</a:t>
            </a:r>
            <a:r>
              <a:rPr lang="sv-SE" sz="1800" b="1" u="sng" dirty="0">
                <a:effectLst/>
                <a:latin typeface="Calibri" panose="020F0502020204030204" pitchFamily="34" charset="0"/>
                <a:ea typeface="Times New Roman" panose="02020603050405020304" pitchFamily="18" charset="0"/>
                <a:cs typeface="Calibri" panose="020F0502020204030204" pitchFamily="34" charset="0"/>
              </a:rPr>
              <a:t> </a:t>
            </a:r>
            <a:r>
              <a:rPr lang="sv-SE" sz="1800" dirty="0">
                <a:effectLst/>
                <a:latin typeface="Calibri" panose="020F0502020204030204" pitchFamily="34" charset="0"/>
                <a:ea typeface="Times New Roman" panose="02020603050405020304" pitchFamily="18" charset="0"/>
                <a:cs typeface="Calibri" panose="020F0502020204030204" pitchFamily="34" charset="0"/>
              </a:rPr>
              <a:t>och jag är mamma till Edwin, 8 år, och Oliver 6,5 år, som båda spelar tennis i tennisskolan. Utöver att köra till tennishallen är jag jurist och arbetar som samordnare inom internationellt informationsutbyte på Skatteverket. Jag har tidigare suttit med i styrelsen för ett föräldrakooperativ och har utöver det en lång erfarenhet av föreningsliv då jag tidigare varit aktiv idrottare själv och nu såsom förälder till två sportande söner. </a:t>
            </a:r>
            <a:endParaRPr lang="sv-SE" sz="18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sv-SE" sz="1800" dirty="0">
                <a:effectLst/>
                <a:latin typeface="Calibri" panose="020F0502020204030204" pitchFamily="34" charset="0"/>
                <a:ea typeface="Times New Roman" panose="02020603050405020304" pitchFamily="18" charset="0"/>
                <a:cs typeface="Calibri" panose="020F0502020204030204" pitchFamily="34" charset="0"/>
              </a:rPr>
              <a:t>Mitt namn är </a:t>
            </a:r>
            <a:r>
              <a:rPr lang="sv-SE" sz="1800" b="1" u="sng" dirty="0">
                <a:effectLst/>
                <a:latin typeface="Calibri" panose="020F0502020204030204" pitchFamily="34" charset="0"/>
                <a:ea typeface="Times New Roman" panose="02020603050405020304" pitchFamily="18" charset="0"/>
                <a:cs typeface="Calibri" panose="020F0502020204030204" pitchFamily="34" charset="0"/>
              </a:rPr>
              <a:t>Christopher </a:t>
            </a:r>
            <a:r>
              <a:rPr lang="sv-SE" sz="1800" b="1" u="sng" dirty="0" err="1">
                <a:effectLst/>
                <a:latin typeface="Calibri" panose="020F0502020204030204" pitchFamily="34" charset="0"/>
                <a:ea typeface="Times New Roman" panose="02020603050405020304" pitchFamily="18" charset="0"/>
                <a:cs typeface="Calibri" panose="020F0502020204030204" pitchFamily="34" charset="0"/>
              </a:rPr>
              <a:t>Lellky</a:t>
            </a:r>
            <a:r>
              <a:rPr lang="sv-SE" sz="1800" dirty="0">
                <a:effectLst/>
                <a:latin typeface="Calibri" panose="020F0502020204030204" pitchFamily="34" charset="0"/>
                <a:ea typeface="Times New Roman" panose="02020603050405020304" pitchFamily="18" charset="0"/>
                <a:cs typeface="Calibri" panose="020F0502020204030204" pitchFamily="34" charset="0"/>
              </a:rPr>
              <a:t>. Jag har 2 söner på 11 respektive 13 år som spelar tennis i STK. Min bakgrund inom tennis är att jag spelade en hel del som ung. Jag har </a:t>
            </a:r>
            <a:r>
              <a:rPr lang="sv-SE" sz="1800" dirty="0" err="1">
                <a:effectLst/>
                <a:latin typeface="Calibri" panose="020F0502020204030204" pitchFamily="34" charset="0"/>
                <a:ea typeface="Times New Roman" panose="02020603050405020304" pitchFamily="18" charset="0"/>
                <a:cs typeface="Calibri" panose="020F0502020204030204" pitchFamily="34" charset="0"/>
              </a:rPr>
              <a:t>tävlingsspelat</a:t>
            </a:r>
            <a:r>
              <a:rPr lang="sv-SE" sz="1800" dirty="0">
                <a:effectLst/>
                <a:latin typeface="Calibri" panose="020F0502020204030204" pitchFamily="34" charset="0"/>
                <a:ea typeface="Times New Roman" panose="02020603050405020304" pitchFamily="18" charset="0"/>
                <a:cs typeface="Calibri" panose="020F0502020204030204" pitchFamily="34" charset="0"/>
              </a:rPr>
              <a:t> och jobbat som ungdomstränare och domare. Idag håller jag igång tennisen med motionsspel. Jag är egenföretagare och driver ett litet företag med 3 anställda. Eftersom mina barn, och jag, är väldigt förtjusta i tennis känner jag att jag vill engagera mig i klubben. Jag har ingen tidigare erfarenhet av styrelsearbete men jag vill hjälpa STK att fortsätta vara en stark och välmående klubb.</a:t>
            </a:r>
          </a:p>
          <a:p>
            <a:endParaRPr lang="sv-SE" dirty="0"/>
          </a:p>
        </p:txBody>
      </p:sp>
    </p:spTree>
    <p:extLst>
      <p:ext uri="{BB962C8B-B14F-4D97-AF65-F5344CB8AC3E}">
        <p14:creationId xmlns:p14="http://schemas.microsoft.com/office/powerpoint/2010/main" val="2880693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7">
            <a:extLst>
              <a:ext uri="{FF2B5EF4-FFF2-40B4-BE49-F238E27FC236}">
                <a16:creationId xmlns:a16="http://schemas.microsoft.com/office/drawing/2014/main" id="{4BADE544-F839-4A2B-A9B6-FDE6B0E21FE5}"/>
              </a:ext>
            </a:extLst>
          </p:cNvPr>
          <p:cNvSpPr txBox="1">
            <a:spLocks/>
          </p:cNvSpPr>
          <p:nvPr/>
        </p:nvSpPr>
        <p:spPr>
          <a:xfrm>
            <a:off x="1978765" y="127114"/>
            <a:ext cx="8204299" cy="1142999"/>
          </a:xfrm>
          <a:prstGeom prst="rect">
            <a:avLst/>
          </a:prstGeom>
          <a:solidFill>
            <a:srgbClr val="C00000"/>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v-SE" sz="3600" dirty="0">
                <a:solidFill>
                  <a:schemeClr val="bg1"/>
                </a:solidFill>
              </a:rPr>
              <a:t>Presentation av kandidater</a:t>
            </a:r>
          </a:p>
        </p:txBody>
      </p:sp>
      <p:sp>
        <p:nvSpPr>
          <p:cNvPr id="4" name="Platshållare för innehåll 3">
            <a:extLst>
              <a:ext uri="{FF2B5EF4-FFF2-40B4-BE49-F238E27FC236}">
                <a16:creationId xmlns:a16="http://schemas.microsoft.com/office/drawing/2014/main" id="{A00CE9F1-272F-D775-6611-9122503BAE57}"/>
              </a:ext>
            </a:extLst>
          </p:cNvPr>
          <p:cNvSpPr>
            <a:spLocks noGrp="1"/>
          </p:cNvSpPr>
          <p:nvPr>
            <p:ph idx="1"/>
          </p:nvPr>
        </p:nvSpPr>
        <p:spPr/>
        <p:txBody>
          <a:bodyPr>
            <a:normAutofit/>
          </a:bodyPr>
          <a:lstStyle/>
          <a:p>
            <a:r>
              <a:rPr lang="sv-SE" sz="1800" b="1" u="sng" dirty="0">
                <a:latin typeface="Calibri" panose="020F0502020204030204" pitchFamily="34" charset="0"/>
                <a:cs typeface="Calibri" panose="020F0502020204030204" pitchFamily="34" charset="0"/>
              </a:rPr>
              <a:t>Dinos </a:t>
            </a:r>
            <a:r>
              <a:rPr lang="sv-SE" sz="1800" b="1" u="sng" dirty="0" err="1">
                <a:latin typeface="Calibri" panose="020F0502020204030204" pitchFamily="34" charset="0"/>
                <a:cs typeface="Calibri" panose="020F0502020204030204" pitchFamily="34" charset="0"/>
              </a:rPr>
              <a:t>Verouhis</a:t>
            </a:r>
            <a:r>
              <a:rPr lang="sv-SE" sz="1800" b="1" u="sng" dirty="0">
                <a:latin typeface="Calibri" panose="020F0502020204030204" pitchFamily="34" charset="0"/>
                <a:cs typeface="Calibri" panose="020F0502020204030204" pitchFamily="34" charset="0"/>
              </a:rPr>
              <a:t> </a:t>
            </a:r>
            <a:r>
              <a:rPr lang="sv-SE" sz="1800" dirty="0">
                <a:latin typeface="Calibri" panose="020F0502020204030204" pitchFamily="34" charset="0"/>
                <a:cs typeface="Calibri" panose="020F0502020204030204" pitchFamily="34" charset="0"/>
              </a:rPr>
              <a:t>- Tennisintresserad 44-åring. Aktiv som junior, sedan spelat mer sporadiskt som vuxen. Numer är jag främst engagerad förälder till tennispassionerade juniorer. Till vardags hjärtläkare på Karolinska Sjukhuset. Tidigare erfarenhet av styrelsearbete som styrelseordförande för föräldrakooperativ samt som ledamot i bostadsrättsförening. Familjen har varit i STK sedan knappt 10 år tillbaka och uppskattar bl.a. den familjära stämningen och de engagerade tränarna. Jag hoppas genom engagemang i styrelsen och i samarbete med tränarna kunna bidra till klubbens fortsatta utveckling.</a:t>
            </a:r>
          </a:p>
          <a:p>
            <a:r>
              <a:rPr lang="sv-SE" sz="1800" dirty="0">
                <a:latin typeface="Calibri" panose="020F0502020204030204" pitchFamily="34" charset="0"/>
                <a:cs typeface="Calibri" panose="020F0502020204030204" pitchFamily="34" charset="0"/>
              </a:rPr>
              <a:t>Jag heter </a:t>
            </a:r>
            <a:r>
              <a:rPr lang="sv-SE" sz="1800" b="1" u="sng" dirty="0">
                <a:latin typeface="Calibri" panose="020F0502020204030204" pitchFamily="34" charset="0"/>
                <a:cs typeface="Calibri" panose="020F0502020204030204" pitchFamily="34" charset="0"/>
              </a:rPr>
              <a:t>Mehdi </a:t>
            </a:r>
            <a:r>
              <a:rPr lang="sv-SE" sz="1800" b="1" u="sng" dirty="0" err="1">
                <a:latin typeface="Calibri" panose="020F0502020204030204" pitchFamily="34" charset="0"/>
                <a:cs typeface="Calibri" panose="020F0502020204030204" pitchFamily="34" charset="0"/>
              </a:rPr>
              <a:t>Hooshyar</a:t>
            </a:r>
            <a:r>
              <a:rPr lang="sv-SE" sz="1800" b="1" u="sng" dirty="0">
                <a:latin typeface="Calibri" panose="020F0502020204030204" pitchFamily="34" charset="0"/>
                <a:cs typeface="Calibri" panose="020F0502020204030204" pitchFamily="34" charset="0"/>
              </a:rPr>
              <a:t> </a:t>
            </a:r>
            <a:r>
              <a:rPr lang="sv-SE" sz="1800" dirty="0">
                <a:latin typeface="Calibri" panose="020F0502020204030204" pitchFamily="34" charset="0"/>
                <a:cs typeface="Calibri" panose="020F0502020204030204" pitchFamily="34" charset="0"/>
              </a:rPr>
              <a:t>och bor tillsammans med dotter och sambo i Edsbacka i Sollentuna sedan 2007. Jag är medlem i  STK och tränar vuxentennis på söndagar och vill gärna vara med att utveckla klubben. Jag jobbar på Ericsson i Kista som linjechef inom Radio basstation utveckling.  Jag har erfarenhet från föreningsarbete (Samfällighet, ungdoms fotbollsklubb ) och </a:t>
            </a:r>
            <a:r>
              <a:rPr lang="sv-SE" sz="1800" dirty="0" err="1">
                <a:latin typeface="Calibri" panose="020F0502020204030204" pitchFamily="34" charset="0"/>
                <a:cs typeface="Calibri" panose="020F0502020204030204" pitchFamily="34" charset="0"/>
              </a:rPr>
              <a:t>strygruppsarbete</a:t>
            </a:r>
            <a:r>
              <a:rPr lang="sv-SE" sz="1800" dirty="0">
                <a:latin typeface="Calibri" panose="020F0502020204030204" pitchFamily="34" charset="0"/>
                <a:cs typeface="Calibri" panose="020F0502020204030204" pitchFamily="34" charset="0"/>
              </a:rPr>
              <a:t> både från privat sektor och kommunal politiskt arbete.</a:t>
            </a:r>
          </a:p>
          <a:p>
            <a:endParaRPr lang="sv-SE" sz="1800" dirty="0">
              <a:effectLst/>
              <a:latin typeface="Calibri" panose="020F0502020204030204" pitchFamily="34" charset="0"/>
              <a:ea typeface="Times New Roman" panose="02020603050405020304" pitchFamily="18" charset="0"/>
              <a:cs typeface="Calibri" panose="020F0502020204030204" pitchFamily="34" charset="0"/>
            </a:endParaRPr>
          </a:p>
          <a:p>
            <a:endParaRPr lang="sv-SE" sz="1800"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74753795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c002f2c1-7f21-44e1-be9b-dfa73cea1ed1}" enabled="1" method="Privileged" siteId="{6842e477-2c8f-423a-b982-72170f3714f2}" contentBits="0" removed="0"/>
</clbl:labelList>
</file>

<file path=docProps/app.xml><?xml version="1.0" encoding="utf-8"?>
<Properties xmlns="http://schemas.openxmlformats.org/officeDocument/2006/extended-properties" xmlns:vt="http://schemas.openxmlformats.org/officeDocument/2006/docPropsVTypes">
  <Template>Office Theme</Template>
  <TotalTime>383</TotalTime>
  <Words>602</Words>
  <Application>Microsoft Office PowerPoint</Application>
  <PresentationFormat>Widescreen</PresentationFormat>
  <Paragraphs>66</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Office-tema</vt:lpstr>
      <vt:lpstr>PowerPoint Presentation</vt:lpstr>
      <vt:lpstr>PowerPoint Presentation</vt:lpstr>
      <vt:lpstr>PowerPoint Presentation</vt:lpstr>
      <vt:lpstr>PowerPoint Presentation</vt:lpstr>
      <vt:lpstr>PowerPoint Presentation</vt:lpstr>
    </vt:vector>
  </TitlesOfParts>
  <Company>HeidelbergCement AG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Skytte, Niklas (Stockholm) SWE</dc:creator>
  <cp:lastModifiedBy>Farhan Syed</cp:lastModifiedBy>
  <cp:revision>24</cp:revision>
  <dcterms:created xsi:type="dcterms:W3CDTF">2020-02-25T08:51:12Z</dcterms:created>
  <dcterms:modified xsi:type="dcterms:W3CDTF">2023-04-13T06:46:42Z</dcterms:modified>
</cp:coreProperties>
</file>